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256" r:id="rId2"/>
    <p:sldId id="259" r:id="rId3"/>
    <p:sldId id="261" r:id="rId4"/>
    <p:sldId id="263" r:id="rId5"/>
    <p:sldId id="269" r:id="rId6"/>
    <p:sldId id="270" r:id="rId7"/>
    <p:sldId id="271" r:id="rId8"/>
    <p:sldId id="280" r:id="rId9"/>
    <p:sldId id="267" r:id="rId10"/>
    <p:sldId id="268" r:id="rId11"/>
    <p:sldId id="278" r:id="rId12"/>
    <p:sldId id="279" r:id="rId13"/>
    <p:sldId id="272" r:id="rId14"/>
    <p:sldId id="286" r:id="rId15"/>
    <p:sldId id="281" r:id="rId16"/>
    <p:sldId id="284" r:id="rId17"/>
    <p:sldId id="274" r:id="rId18"/>
    <p:sldId id="275" r:id="rId19"/>
    <p:sldId id="276" r:id="rId20"/>
    <p:sldId id="288" r:id="rId21"/>
    <p:sldId id="289" r:id="rId22"/>
    <p:sldId id="277" r:id="rId23"/>
    <p:sldId id="258"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457200" rtl="0" eaLnBrk="1" latinLnBrk="0" hangingPunct="1">
      <a:defRPr kern="1200">
        <a:solidFill>
          <a:schemeClr val="tx1"/>
        </a:solidFill>
        <a:latin typeface="Arial" charset="0"/>
        <a:ea typeface="+mn-ea"/>
        <a:cs typeface="+mn-cs"/>
      </a:defRPr>
    </a:lvl6pPr>
    <a:lvl7pPr marL="2743200" algn="l" defTabSz="457200" rtl="0" eaLnBrk="1" latinLnBrk="0" hangingPunct="1">
      <a:defRPr kern="1200">
        <a:solidFill>
          <a:schemeClr val="tx1"/>
        </a:solidFill>
        <a:latin typeface="Arial" charset="0"/>
        <a:ea typeface="+mn-ea"/>
        <a:cs typeface="+mn-cs"/>
      </a:defRPr>
    </a:lvl7pPr>
    <a:lvl8pPr marL="3200400" algn="l" defTabSz="457200" rtl="0" eaLnBrk="1" latinLnBrk="0" hangingPunct="1">
      <a:defRPr kern="1200">
        <a:solidFill>
          <a:schemeClr val="tx1"/>
        </a:solidFill>
        <a:latin typeface="Arial" charset="0"/>
        <a:ea typeface="+mn-ea"/>
        <a:cs typeface="+mn-cs"/>
      </a:defRPr>
    </a:lvl8pPr>
    <a:lvl9pPr marL="3657600" algn="l" defTabSz="4572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63" autoAdjust="0"/>
    <p:restoredTop sz="93517" autoAdjust="0"/>
  </p:normalViewPr>
  <p:slideViewPr>
    <p:cSldViewPr>
      <p:cViewPr varScale="1">
        <p:scale>
          <a:sx n="102" d="100"/>
          <a:sy n="102" d="100"/>
        </p:scale>
        <p:origin x="-29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E1AC1D-6340-9E49-9E96-D30DD44288FB}" type="datetimeFigureOut">
              <a:rPr lang="en-US" smtClean="0"/>
              <a:pPr/>
              <a:t>11/2/2009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13AF7E2-DCD0-174B-B77D-4B690E65281D}"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F21068-3EC2-C44C-B25F-991875A907B3}" type="slidenum">
              <a:rPr lang="en-US"/>
              <a:pPr/>
              <a:t>‹#›</a:t>
            </a:fld>
            <a:endParaRPr lang="en-US"/>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ＭＳ Ｐゴシック"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4F21068-3EC2-C44C-B25F-991875A907B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In the recent years, IPTV emerges as a new distribution way for TV program. On the one hand, there is a global trend among the telecommunication companies on the rapid deployment of IPTV services. On the other hand, a comprehensively understanding user activities in IPTV lag behind.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Although commercial TV distribution networks (e.g., cable, satellite) have prevailed for decades, to the best of our knowledge, no detailed study on modeling individual users’ TV watching activities is available in the literature. Mayb</a:t>
            </a:r>
            <a:r>
              <a:rPr lang="en-US" sz="1200" kern="1200" baseline="0" dirty="0" smtClean="0">
                <a:solidFill>
                  <a:schemeClr val="tx1"/>
                </a:solidFill>
                <a:latin typeface="+mn-lt"/>
                <a:ea typeface="+mn-ea"/>
                <a:cs typeface="+mn-cs"/>
              </a:rPr>
              <a:t>e the company did the study but it is not public available. </a:t>
            </a:r>
            <a:r>
              <a:rPr lang="en-US" sz="1200" kern="1200" dirty="0" smtClean="0">
                <a:solidFill>
                  <a:schemeClr val="tx1"/>
                </a:solidFill>
                <a:latin typeface="+mn-lt"/>
                <a:ea typeface="+mn-ea"/>
                <a:cs typeface="+mn-cs"/>
              </a:rPr>
              <a:t>This also might be partially because there has not been a strong need, as data flows in conventional TV networks are typically limited to the downstream direction from servers to set-top boxes (</a:t>
            </a:r>
            <a:r>
              <a:rPr lang="en-US" sz="1200" kern="1200" dirty="0" err="1" smtClean="0">
                <a:solidFill>
                  <a:schemeClr val="tx1"/>
                </a:solidFill>
                <a:latin typeface="+mn-lt"/>
                <a:ea typeface="+mn-ea"/>
                <a:cs typeface="+mn-cs"/>
              </a:rPr>
              <a:t>STBs</a:t>
            </a:r>
            <a:r>
              <a:rPr lang="en-US" sz="1200" kern="1200" dirty="0" smtClean="0">
                <a:solidFill>
                  <a:schemeClr val="tx1"/>
                </a:solidFill>
                <a:latin typeface="+mn-lt"/>
                <a:ea typeface="+mn-ea"/>
                <a:cs typeface="+mn-cs"/>
              </a:rPr>
              <a:t>), and user channel switching has very little system-wide impact.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IPTV systems, by contrast, an understanding of user activities is essential to many system design and engineering tasks such as evaluation of various design options, optimal system parameter tuning, improving customer care, and defining effective system care procedures to minimize service impact</a:t>
            </a:r>
            <a:endParaRPr lang="en-US" sz="1200" baseline="0" dirty="0" smtClean="0"/>
          </a:p>
          <a:p>
            <a:endParaRPr lang="en-US" dirty="0"/>
          </a:p>
        </p:txBody>
      </p:sp>
      <p:sp>
        <p:nvSpPr>
          <p:cNvPr id="4" name="Slide Number Placeholder 3"/>
          <p:cNvSpPr>
            <a:spLocks noGrp="1"/>
          </p:cNvSpPr>
          <p:nvPr>
            <p:ph type="sldNum" sz="quarter" idx="10"/>
          </p:nvPr>
        </p:nvSpPr>
        <p:spPr/>
        <p:txBody>
          <a:bodyPr/>
          <a:lstStyle/>
          <a:p>
            <a:fld id="{D8C5D87F-6DD6-B342-ADE1-774E7F6D5B4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Because of the strong require</a:t>
            </a:r>
            <a:r>
              <a:rPr lang="en-US" baseline="0" dirty="0" smtClean="0"/>
              <a:t>ment of user activities studies in IPTV system, it is the topic of our paper. More specifically, we have the following contributions. </a:t>
            </a:r>
          </a:p>
          <a:p>
            <a:r>
              <a:rPr lang="en-US" baseline="0" dirty="0" smtClean="0"/>
              <a:t>First, </a:t>
            </a:r>
            <a:r>
              <a:rPr lang="en-US" sz="1200" kern="1200" dirty="0" smtClean="0">
                <a:solidFill>
                  <a:schemeClr val="tx1"/>
                </a:solidFill>
                <a:latin typeface="+mn-lt"/>
                <a:ea typeface="+mn-ea"/>
                <a:cs typeface="+mn-cs"/>
              </a:rPr>
              <a:t>we present in-depth analysis results based on data traces from a nation-wide operational IPTV system. We identify many interesting characteristics. For example, we find that user activities (such as channel switching) are often correlated, hence the aggregate activities are much more </a:t>
            </a:r>
            <a:r>
              <a:rPr lang="en-US" sz="1200" kern="1200" dirty="0" err="1" smtClean="0">
                <a:solidFill>
                  <a:schemeClr val="tx1"/>
                </a:solidFill>
                <a:latin typeface="+mn-lt"/>
                <a:ea typeface="+mn-ea"/>
                <a:cs typeface="+mn-cs"/>
              </a:rPr>
              <a:t>bursty</a:t>
            </a:r>
            <a:r>
              <a:rPr lang="en-US" sz="1200" kern="1200" dirty="0" smtClean="0">
                <a:solidFill>
                  <a:schemeClr val="tx1"/>
                </a:solidFill>
                <a:latin typeface="+mn-lt"/>
                <a:ea typeface="+mn-ea"/>
                <a:cs typeface="+mn-cs"/>
              </a:rPr>
              <a:t> than the outcome of a fixed-rate Poisson model that many previous studies assume.</a:t>
            </a:r>
            <a:r>
              <a:rPr lang="en-US" sz="1200" kern="1200" baseline="0" dirty="0" smtClean="0">
                <a:solidFill>
                  <a:schemeClr val="tx1"/>
                </a:solidFill>
                <a:latin typeface="+mn-lt"/>
                <a:ea typeface="+mn-ea"/>
                <a:cs typeface="+mn-cs"/>
              </a:rPr>
              <a:t> In this part, some observations are overlapped with last years’ IMC paper. But we did two steps further. First, we </a:t>
            </a:r>
            <a:r>
              <a:rPr lang="en-US" sz="1200" kern="1200" dirty="0" smtClean="0">
                <a:solidFill>
                  <a:schemeClr val="tx1"/>
                </a:solidFill>
                <a:latin typeface="+mn-lt"/>
                <a:ea typeface="+mn-ea"/>
                <a:cs typeface="+mn-cs"/>
              </a:rPr>
              <a:t> develop a series of models that capture these intrinsic characteristics on each of the attributes.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We use the mixture exponential distribution to model </a:t>
            </a:r>
            <a:r>
              <a:rPr lang="en-US" sz="1200" kern="1200" dirty="0" err="1" smtClean="0">
                <a:solidFill>
                  <a:schemeClr val="tx1"/>
                </a:solidFill>
                <a:latin typeface="+mn-lt"/>
                <a:ea typeface="+mn-ea"/>
                <a:cs typeface="+mn-cs"/>
              </a:rPr>
              <a:t>vari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ous</a:t>
            </a:r>
            <a:r>
              <a:rPr lang="en-US" sz="1200" kern="1200" dirty="0" smtClean="0">
                <a:solidFill>
                  <a:schemeClr val="tx1"/>
                </a:solidFill>
                <a:latin typeface="+mn-lt"/>
                <a:ea typeface="+mn-ea"/>
                <a:cs typeface="+mn-cs"/>
              </a:rPr>
              <a:t> session duration distributions. To characterize the time- varying nature of user activities, we apply Fourier Transform and model the periodically correlated events. use exponential distribution to characterize channel access popularity. Combined all these separate</a:t>
            </a:r>
            <a:r>
              <a:rPr lang="en-US" sz="1200" kern="1200" baseline="0" dirty="0" smtClean="0">
                <a:solidFill>
                  <a:schemeClr val="tx1"/>
                </a:solidFill>
                <a:latin typeface="+mn-lt"/>
                <a:ea typeface="+mn-ea"/>
                <a:cs typeface="+mn-cs"/>
              </a:rPr>
              <a:t> models, we </a:t>
            </a:r>
            <a:r>
              <a:rPr lang="en-US" sz="1200" kern="1200" dirty="0" smtClean="0">
                <a:solidFill>
                  <a:schemeClr val="tx1"/>
                </a:solidFill>
                <a:latin typeface="+mn-lt"/>
                <a:ea typeface="+mn-ea"/>
                <a:cs typeface="+mn-cs"/>
              </a:rPr>
              <a:t>construct a workload generation tool, namely SIMULWATCH. It takes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 small number of parameters as input  and outputs a series of synthetic user traces that mimic a set of real users watching IPTV. </a:t>
            </a:r>
            <a:endParaRPr lang="en-US" dirty="0"/>
          </a:p>
        </p:txBody>
      </p:sp>
      <p:sp>
        <p:nvSpPr>
          <p:cNvPr id="4" name="Slide Number Placeholder 3"/>
          <p:cNvSpPr>
            <a:spLocks noGrp="1"/>
          </p:cNvSpPr>
          <p:nvPr>
            <p:ph type="sldNum" sz="quarter" idx="10"/>
          </p:nvPr>
        </p:nvSpPr>
        <p:spPr/>
        <p:txBody>
          <a:bodyPr/>
          <a:lstStyle/>
          <a:p>
            <a:fld id="{D8C5D87F-6DD6-B342-ADE1-774E7F6D5B4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First, we</a:t>
            </a:r>
          </a:p>
          <a:p>
            <a:r>
              <a:rPr lang="en-US" sz="1200" baseline="0" dirty="0" smtClean="0"/>
              <a:t>provide an overview of the IPTV system and the data set used in</a:t>
            </a:r>
          </a:p>
          <a:p>
            <a:r>
              <a:rPr lang="en-US" sz="1200" baseline="0" dirty="0" smtClean="0"/>
              <a:t>this study. Second, we selectively present our  empirical measurements which are related to our model construction and how to model them separately. Third, we combine separate models together to construct a workload generator and finally make a conclusion.  </a:t>
            </a:r>
          </a:p>
        </p:txBody>
      </p:sp>
      <p:sp>
        <p:nvSpPr>
          <p:cNvPr id="4" name="Slide Number Placeholder 3"/>
          <p:cNvSpPr>
            <a:spLocks noGrp="1"/>
          </p:cNvSpPr>
          <p:nvPr>
            <p:ph type="sldNum" sz="quarter" idx="10"/>
          </p:nvPr>
        </p:nvSpPr>
        <p:spPr/>
        <p:txBody>
          <a:bodyPr/>
          <a:lstStyle/>
          <a:p>
            <a:fld id="{B3C1BDF3-0AD9-D544-BC9F-D37315DC792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a:t>
            </a:r>
            <a:r>
              <a:rPr lang="en-US" baseline="0" dirty="0" smtClean="0"/>
              <a:t>, we want to answer Q2, when to switch the channel. Note that s</a:t>
            </a:r>
            <a:r>
              <a:rPr lang="en-US" dirty="0" smtClean="0"/>
              <a:t>ession length distribution can partially answer the question. </a:t>
            </a:r>
          </a:p>
          <a:p>
            <a:endParaRPr lang="en-US" dirty="0" smtClean="0"/>
          </a:p>
          <a:p>
            <a:r>
              <a:rPr lang="en-US" sz="1200" kern="1200" dirty="0" smtClean="0">
                <a:solidFill>
                  <a:schemeClr val="tx1"/>
                </a:solidFill>
                <a:latin typeface="Arial" charset="0"/>
                <a:ea typeface="+mn-ea"/>
                <a:cs typeface="+mn-cs"/>
              </a:rPr>
              <a:t>Figure shows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a one-day time series of the event rate for the </a:t>
            </a:r>
            <a:r>
              <a:rPr lang="en-US" sz="1200" i="1" kern="1200" dirty="0" smtClean="0">
                <a:solidFill>
                  <a:schemeClr val="tx1"/>
                </a:solidFill>
                <a:latin typeface="Arial" charset="0"/>
                <a:ea typeface="+mn-ea"/>
                <a:cs typeface="+mn-cs"/>
              </a:rPr>
              <a:t>channel switching events. </a:t>
            </a:r>
            <a:r>
              <a:rPr lang="en-US" sz="1200" i="0" kern="1200" dirty="0" smtClean="0">
                <a:solidFill>
                  <a:schemeClr val="tx1"/>
                </a:solidFill>
                <a:latin typeface="Arial" charset="0"/>
                <a:ea typeface="+mn-ea"/>
                <a:cs typeface="+mn-cs"/>
              </a:rPr>
              <a:t>Plots are shown in one-minute precision. Here the event rate is the number of switching events during the interval normalized by the total number of on-line </a:t>
            </a:r>
            <a:r>
              <a:rPr lang="en-US" sz="1200" i="0" kern="1200" dirty="0" err="1" smtClean="0">
                <a:solidFill>
                  <a:schemeClr val="tx1"/>
                </a:solidFill>
                <a:latin typeface="Arial" charset="0"/>
                <a:ea typeface="+mn-ea"/>
                <a:cs typeface="+mn-cs"/>
              </a:rPr>
              <a:t>STBs</a:t>
            </a:r>
            <a:r>
              <a:rPr lang="en-US" sz="1200" i="0" kern="1200" dirty="0" smtClean="0">
                <a:solidFill>
                  <a:schemeClr val="tx1"/>
                </a:solidFill>
                <a:latin typeface="Arial" charset="0"/>
                <a:ea typeface="+mn-ea"/>
                <a:cs typeface="+mn-cs"/>
              </a:rPr>
              <a:t> at the beginning of the interval. </a:t>
            </a:r>
            <a:r>
              <a:rPr lang="en-US" sz="1200" kern="1200" dirty="0" smtClean="0">
                <a:solidFill>
                  <a:schemeClr val="tx1"/>
                </a:solidFill>
                <a:latin typeface="Arial" charset="0"/>
                <a:ea typeface="+mn-ea"/>
                <a:cs typeface="+mn-cs"/>
              </a:rPr>
              <a:t>there is a strong time-of-day effect in both figures. More interestingly, we observe that both event rate series are very </a:t>
            </a:r>
            <a:r>
              <a:rPr lang="en-US" sz="1200" kern="1200" dirty="0" err="1" smtClean="0">
                <a:solidFill>
                  <a:schemeClr val="tx1"/>
                </a:solidFill>
                <a:latin typeface="Arial" charset="0"/>
                <a:ea typeface="+mn-ea"/>
                <a:cs typeface="+mn-cs"/>
              </a:rPr>
              <a:t>bursty</a:t>
            </a:r>
            <a:r>
              <a:rPr lang="en-US" sz="1200" kern="1200" dirty="0" smtClean="0">
                <a:solidFill>
                  <a:schemeClr val="tx1"/>
                </a:solidFill>
                <a:latin typeface="Arial" charset="0"/>
                <a:ea typeface="+mn-ea"/>
                <a:cs typeface="+mn-cs"/>
              </a:rPr>
              <a:t>, with significant spikes aligning closely with hour or half-hour boundaries (it is more pronounced in Figure 4b). This is due to the fact that most TV programs are aligned to hour boundaries. </a:t>
            </a:r>
            <a:endParaRPr lang="en-US" sz="1200" i="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So how to model the time varying part? It is relatively hard</a:t>
            </a:r>
            <a:r>
              <a:rPr lang="en-US" sz="1200" kern="1200" baseline="0" dirty="0" smtClean="0">
                <a:solidFill>
                  <a:schemeClr val="tx1"/>
                </a:solidFill>
                <a:latin typeface="Arial" charset="0"/>
                <a:ea typeface="+mn-ea"/>
                <a:cs typeface="+mn-cs"/>
              </a:rPr>
              <a:t> when observing time domain. So w</a:t>
            </a:r>
            <a:r>
              <a:rPr lang="en-US" sz="1200" kern="1200" dirty="0" smtClean="0">
                <a:solidFill>
                  <a:schemeClr val="tx1"/>
                </a:solidFill>
                <a:latin typeface="Arial" charset="0"/>
                <a:ea typeface="+mn-ea"/>
                <a:cs typeface="+mn-cs"/>
              </a:rPr>
              <a:t>e apply fast Fourier transform (FFT) to the event time series and present the result in Figure 9. The structure, in all cases, suddenly becomes very clear – there are a few of distinct spikes at frequencies that correspond to 1 hour, 30 minutes, 15 minutes etc., and an ambient gradual decrease in the power level (y-axis) from low to high frequencies. </a:t>
            </a:r>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Figure 10 compares the result from the real trace (top) and the result from our model (bottom). We find that they match very well, even when we use only 13 parameters here (</a:t>
            </a:r>
            <a:r>
              <a:rPr lang="en-US" sz="1200" kern="1200" dirty="0" err="1" smtClean="0">
                <a:solidFill>
                  <a:schemeClr val="tx1"/>
                </a:solidFill>
                <a:latin typeface="Arial" charset="0"/>
                <a:ea typeface="+mn-ea"/>
                <a:cs typeface="+mn-cs"/>
              </a:rPr>
              <a:t>k</a:t>
            </a:r>
            <a:r>
              <a:rPr lang="en-US" sz="1200" kern="1200" dirty="0" smtClean="0">
                <a:solidFill>
                  <a:schemeClr val="tx1"/>
                </a:solidFill>
                <a:latin typeface="Arial" charset="0"/>
                <a:ea typeface="+mn-ea"/>
                <a:cs typeface="+mn-cs"/>
              </a:rPr>
              <a:t>, </a:t>
            </a:r>
            <a:r>
              <a:rPr lang="en-US" sz="1200" kern="1200" dirty="0" err="1" smtClean="0">
                <a:solidFill>
                  <a:schemeClr val="tx1"/>
                </a:solidFill>
                <a:latin typeface="Arial" charset="0"/>
                <a:ea typeface="+mn-ea"/>
                <a:cs typeface="+mn-cs"/>
              </a:rPr>
              <a:t>μ</a:t>
            </a:r>
            <a:r>
              <a:rPr lang="en-US" sz="1200" kern="1200" dirty="0" smtClean="0">
                <a:solidFill>
                  <a:schemeClr val="tx1"/>
                </a:solidFill>
                <a:latin typeface="Arial" charset="0"/>
                <a:ea typeface="+mn-ea"/>
                <a:cs typeface="+mn-cs"/>
              </a:rPr>
              <a:t> and the value for the 2-3 spikes in Table 2).</a:t>
            </a:r>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t>After </a:t>
            </a:r>
            <a:r>
              <a:rPr lang="en-US" dirty="0" err="1" smtClean="0"/>
              <a:t>sucessfully</a:t>
            </a:r>
            <a:r>
              <a:rPr lang="en-US" baseline="0" dirty="0" smtClean="0"/>
              <a:t> model the event rate curves, we introduce a rate moderating function </a:t>
            </a:r>
            <a:r>
              <a:rPr lang="en-US" baseline="0" dirty="0" err="1" smtClean="0"/>
              <a:t>g(t</a:t>
            </a:r>
            <a:r>
              <a:rPr lang="en-US" baseline="0" dirty="0" smtClean="0"/>
              <a:t>), which d</a:t>
            </a:r>
            <a:r>
              <a:rPr lang="en-US" dirty="0" smtClean="0"/>
              <a:t>irectly derived from the aforementioned curves.</a:t>
            </a:r>
          </a:p>
          <a:p>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Figure 2 shows the complementary cumulative distribution function (CCDF) of the length of on- and off-sessions. Using CCDF, we can better illustrate the tail property of the distributions. off-session has a heavier tail than the on-session. This matches our intuition since it is more likely that an IPTV user leaves the TV off for a long time (several days) than leaving the TV on. </a:t>
            </a:r>
            <a:endParaRPr lang="en-US" dirty="0"/>
          </a:p>
        </p:txBody>
      </p:sp>
      <p:sp>
        <p:nvSpPr>
          <p:cNvPr id="4" name="Slide Number Placeholder 3"/>
          <p:cNvSpPr>
            <a:spLocks noGrp="1"/>
          </p:cNvSpPr>
          <p:nvPr>
            <p:ph type="sldNum" sz="quarter" idx="10"/>
          </p:nvPr>
        </p:nvSpPr>
        <p:spPr/>
        <p:txBody>
          <a:bodyPr/>
          <a:lstStyle/>
          <a:p>
            <a:fld id="{D8C5D87F-6DD6-B342-ADE1-774E7F6D5B4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model has been widely applied due to its simple form</a:t>
            </a:r>
            <a:r>
              <a:rPr lang="en-US" sz="1200" kern="1200" baseline="0" dirty="0" smtClean="0">
                <a:solidFill>
                  <a:schemeClr val="tx1"/>
                </a:solidFill>
                <a:latin typeface="+mn-lt"/>
                <a:ea typeface="+mn-ea"/>
                <a:cs typeface="+mn-cs"/>
              </a:rPr>
              <a:t> and its capability in approximating tail  behavior. Moreover, it can provide some insights to explain the users’ activities. This form</a:t>
            </a:r>
            <a:r>
              <a:rPr lang="en-US" altLang="zh-CN" sz="1200" kern="1200" baseline="0" dirty="0" smtClean="0">
                <a:solidFill>
                  <a:schemeClr val="tx1"/>
                </a:solidFill>
                <a:latin typeface="+mn-lt"/>
                <a:ea typeface="+mn-ea"/>
                <a:cs typeface="+mn-cs"/>
              </a:rPr>
              <a:t>ula shows the </a:t>
            </a:r>
            <a:r>
              <a:rPr lang="en-US" sz="1200" kern="1200" dirty="0" smtClean="0">
                <a:solidFill>
                  <a:schemeClr val="tx1"/>
                </a:solidFill>
                <a:latin typeface="Arial" charset="0"/>
                <a:ea typeface="+mn-ea"/>
                <a:cs typeface="+mn-cs"/>
              </a:rPr>
              <a:t>probability density function</a:t>
            </a:r>
            <a:r>
              <a:rPr lang="en-US" sz="1200" kern="1200" baseline="0" dirty="0" smtClean="0">
                <a:solidFill>
                  <a:schemeClr val="tx1"/>
                </a:solidFill>
                <a:latin typeface="Arial" charset="0"/>
                <a:ea typeface="+mn-ea"/>
                <a:cs typeface="+mn-cs"/>
              </a:rPr>
              <a:t>. It can be viewed as </a:t>
            </a:r>
            <a:r>
              <a:rPr lang="en-US" sz="1200" kern="1200" baseline="0" dirty="0" err="1" smtClean="0">
                <a:solidFill>
                  <a:schemeClr val="tx1"/>
                </a:solidFill>
                <a:latin typeface="Arial" charset="0"/>
                <a:ea typeface="+mn-ea"/>
                <a:cs typeface="+mn-cs"/>
              </a:rPr>
              <a:t>n</a:t>
            </a:r>
            <a:r>
              <a:rPr lang="en-US" sz="1200" kern="1200" baseline="0" dirty="0" smtClean="0">
                <a:solidFill>
                  <a:schemeClr val="tx1"/>
                </a:solidFill>
                <a:latin typeface="Arial" charset="0"/>
                <a:ea typeface="+mn-ea"/>
                <a:cs typeface="+mn-cs"/>
              </a:rPr>
              <a:t> different exponential distributions, </a:t>
            </a:r>
            <a:r>
              <a:rPr lang="en-US" sz="1200" kern="1200" baseline="0" dirty="0" err="1" smtClean="0">
                <a:solidFill>
                  <a:schemeClr val="tx1"/>
                </a:solidFill>
                <a:latin typeface="Arial" charset="0"/>
                <a:ea typeface="+mn-ea"/>
                <a:cs typeface="+mn-cs"/>
              </a:rPr>
              <a:t>lamda</a:t>
            </a:r>
            <a:r>
              <a:rPr lang="en-US" sz="1200" kern="1200" baseline="0" dirty="0" smtClean="0">
                <a:solidFill>
                  <a:schemeClr val="tx1"/>
                </a:solidFill>
                <a:latin typeface="Arial" charset="0"/>
                <a:ea typeface="+mn-ea"/>
                <a:cs typeface="+mn-cs"/>
              </a:rPr>
              <a:t> is the rate </a:t>
            </a:r>
            <a:r>
              <a:rPr lang="en-US" sz="1200" kern="1200" baseline="0" dirty="0" err="1" smtClean="0">
                <a:solidFill>
                  <a:schemeClr val="tx1"/>
                </a:solidFill>
                <a:latin typeface="Arial" charset="0"/>
                <a:ea typeface="+mn-ea"/>
                <a:cs typeface="+mn-cs"/>
              </a:rPr>
              <a:t>paramter</a:t>
            </a:r>
            <a:r>
              <a:rPr lang="en-US" sz="1200" kern="1200" baseline="0" dirty="0" smtClean="0">
                <a:solidFill>
                  <a:schemeClr val="tx1"/>
                </a:solidFill>
                <a:latin typeface="Arial" charset="0"/>
                <a:ea typeface="+mn-ea"/>
                <a:cs typeface="+mn-cs"/>
              </a:rPr>
              <a:t>, a is the weighting factor, with summation of 1. To estimate the parameters,  we apply e</a:t>
            </a:r>
            <a:r>
              <a:rPr lang="en-US" sz="1200" kern="1200" dirty="0" smtClean="0">
                <a:solidFill>
                  <a:schemeClr val="tx1"/>
                </a:solidFill>
                <a:latin typeface="Arial" charset="0"/>
                <a:ea typeface="+mn-ea"/>
                <a:cs typeface="+mn-cs"/>
              </a:rPr>
              <a:t>xpectation Maximization (EM) algorithm [4] to find the maximum likelihood estimate (MLE) for the parameters.</a:t>
            </a:r>
            <a:endParaRPr lang="en-US" dirty="0"/>
          </a:p>
        </p:txBody>
      </p:sp>
      <p:sp>
        <p:nvSpPr>
          <p:cNvPr id="4" name="Slide Number Placeholder 3"/>
          <p:cNvSpPr>
            <a:spLocks noGrp="1"/>
          </p:cNvSpPr>
          <p:nvPr>
            <p:ph type="sldNum" sz="quarter" idx="10"/>
          </p:nvPr>
        </p:nvSpPr>
        <p:spPr/>
        <p:txBody>
          <a:bodyPr/>
          <a:lstStyle/>
          <a:p>
            <a:fld id="{D8C5D87F-6DD6-B342-ADE1-774E7F6D5B4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final question</a:t>
            </a:r>
            <a:r>
              <a:rPr lang="en-US" baseline="0" dirty="0" smtClean="0"/>
              <a:t> is switch to channel. In order to answer this question, we first divide the channel switch events into two parts, sequential scanning and target-switching. </a:t>
            </a:r>
            <a:r>
              <a:rPr lang="en-US" sz="1200" kern="1200" dirty="0" smtClean="0">
                <a:solidFill>
                  <a:schemeClr val="tx1"/>
                </a:solidFill>
                <a:latin typeface="Arial" charset="0"/>
                <a:ea typeface="+mn-ea"/>
                <a:cs typeface="+mn-cs"/>
              </a:rPr>
              <a:t>From the data we collected, we observe that 56% of channel switching events are sequential-scanning. This is a little bit lower than our expectation. We find that the high ratio of target switching can be attributed to many advanced features that the IPTV provider supports, including a user-customized favorite-channel list, a pro- gram menu where users can browse and switch channels by name, and an easy access to DVR.</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For sequential scanning, We observe an unbalanced up- and down-channel-switches – 72% of them are up-channel-switches. It implies that more people prefer increasing channel number.</a:t>
            </a:r>
          </a:p>
        </p:txBody>
      </p:sp>
      <p:sp>
        <p:nvSpPr>
          <p:cNvPr id="4" name="Slide Number Placeholder 3"/>
          <p:cNvSpPr>
            <a:spLocks noGrp="1"/>
          </p:cNvSpPr>
          <p:nvPr>
            <p:ph type="sldNum" sz="quarter" idx="10"/>
          </p:nvPr>
        </p:nvSpPr>
        <p:spPr/>
        <p:txBody>
          <a:bodyPr/>
          <a:lstStyle/>
          <a:p>
            <a:fld id="{F4F21068-3EC2-C44C-B25F-991875A907B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Solid</a:t>
            </a:r>
            <a:r>
              <a:rPr lang="en-US" baseline="0" dirty="0" smtClean="0"/>
              <a:t> line shows the the channel popularity of target switching events. </a:t>
            </a:r>
            <a:r>
              <a:rPr lang="en-US" baseline="0" dirty="0" err="1" smtClean="0"/>
              <a:t>x</a:t>
            </a:r>
            <a:r>
              <a:rPr lang="en-US" baseline="0" dirty="0" smtClean="0"/>
              <a:t>  is the channels sorted by their popularity, and </a:t>
            </a:r>
            <a:r>
              <a:rPr lang="en-US" baseline="0" dirty="0" err="1" smtClean="0"/>
              <a:t>y</a:t>
            </a:r>
            <a:r>
              <a:rPr lang="en-US" baseline="0" dirty="0" smtClean="0"/>
              <a:t> is the number of times that channel being accessed. as log scale. How to model this distribution? We find that a single model cannot watch it very well. </a:t>
            </a:r>
            <a:r>
              <a:rPr lang="en-US" baseline="0" dirty="0" err="1" smtClean="0"/>
              <a:t>Particulary</a:t>
            </a:r>
            <a:r>
              <a:rPr lang="en-US" baseline="0" dirty="0" smtClean="0"/>
              <a:t>, </a:t>
            </a:r>
            <a:r>
              <a:rPr lang="en-US" baseline="0" dirty="0" err="1" smtClean="0"/>
              <a:t>Zipf</a:t>
            </a:r>
            <a:r>
              <a:rPr lang="en-US" baseline="0" dirty="0" smtClean="0"/>
              <a:t> fitting can match well for the top 100 channels. But exponential fitting can match well in from 100 to 600 channels. What we do is to use the hybrid model to much the different parts of the curves. Note both curves cannot much the last 100 channels very well. However, we can safely overlook it because it can only account for less 3% of access frequency, which has small impact of the system. </a:t>
            </a:r>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After </a:t>
            </a:r>
            <a:r>
              <a:rPr lang="en-US" sz="1200" baseline="0" dirty="0" err="1" smtClean="0"/>
              <a:t>preseting</a:t>
            </a:r>
            <a:r>
              <a:rPr lang="en-US" sz="1200" baseline="0" dirty="0" smtClean="0"/>
              <a:t> the observations and modes, we want to introduce our workload generator which combines these models together. </a:t>
            </a:r>
          </a:p>
        </p:txBody>
      </p:sp>
      <p:sp>
        <p:nvSpPr>
          <p:cNvPr id="4" name="Slide Number Placeholder 3"/>
          <p:cNvSpPr>
            <a:spLocks noGrp="1"/>
          </p:cNvSpPr>
          <p:nvPr>
            <p:ph type="sldNum" sz="quarter" idx="10"/>
          </p:nvPr>
        </p:nvSpPr>
        <p:spPr/>
        <p:txBody>
          <a:bodyPr/>
          <a:lstStyle/>
          <a:p>
            <a:fld id="{B3C1BDF3-0AD9-D544-BC9F-D37315DC792B}"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Figure 17 shows the average number of on-line </a:t>
            </a:r>
            <a:r>
              <a:rPr lang="en-US" sz="1200" kern="1200" dirty="0" err="1" smtClean="0">
                <a:solidFill>
                  <a:schemeClr val="tx1"/>
                </a:solidFill>
                <a:latin typeface="Arial" charset="0"/>
                <a:ea typeface="+mn-ea"/>
                <a:cs typeface="+mn-cs"/>
              </a:rPr>
              <a:t>STBs</a:t>
            </a:r>
            <a:r>
              <a:rPr lang="en-US" sz="1200" kern="1200" dirty="0" smtClean="0">
                <a:solidFill>
                  <a:schemeClr val="tx1"/>
                </a:solidFill>
                <a:latin typeface="Arial" charset="0"/>
                <a:ea typeface="+mn-ea"/>
                <a:cs typeface="+mn-cs"/>
              </a:rPr>
              <a:t> as a function of the time-of-day. We normalize both synthetic trace and real trace such that the value at their peak time is 1. This is a property that we do not model directly, however, we still find a decent match in their shape.</a:t>
            </a:r>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Since our ultimate goal is to use the synthetic trace from SIMULWATCH in evaluating the performance of different design of IPTV system, different system parameter settings, etc., we put SIMULWATCH to a final test by using it in a case study.</a:t>
            </a:r>
          </a:p>
          <a:p>
            <a:endParaRPr lang="en-US" sz="1200" kern="1200" dirty="0" smtClean="0">
              <a:solidFill>
                <a:schemeClr val="tx1"/>
              </a:solidFill>
              <a:latin typeface="Arial" charset="0"/>
              <a:ea typeface="+mn-ea"/>
              <a:cs typeface="+mn-cs"/>
            </a:endParaRPr>
          </a:p>
          <a:p>
            <a:endParaRPr lang="en-US" sz="1200" kern="1200" dirty="0" smtClean="0">
              <a:solidFill>
                <a:schemeClr val="tx1"/>
              </a:solidFill>
              <a:latin typeface="Arial" charset="0"/>
              <a:ea typeface="+mn-ea"/>
              <a:cs typeface="+mn-cs"/>
            </a:endParaRP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In </a:t>
            </a:r>
            <a:r>
              <a:rPr lang="en-US" sz="1200" kern="1200" dirty="0" err="1" smtClean="0">
                <a:solidFill>
                  <a:schemeClr val="tx1"/>
                </a:solidFill>
                <a:latin typeface="Arial" charset="0"/>
                <a:ea typeface="+mn-ea"/>
                <a:cs typeface="+mn-cs"/>
              </a:rPr>
              <a:t>partic</a:t>
            </a:r>
            <a:r>
              <a:rPr lang="en-US" sz="1200" kern="1200" dirty="0" smtClean="0">
                <a:solidFill>
                  <a:schemeClr val="tx1"/>
                </a:solidFill>
                <a:latin typeface="Arial" charset="0"/>
                <a:ea typeface="+mn-ea"/>
                <a:cs typeface="+mn-cs"/>
              </a:rPr>
              <a:t>- </a:t>
            </a:r>
            <a:r>
              <a:rPr lang="en-US" sz="1200" kern="1200" dirty="0" err="1" smtClean="0">
                <a:solidFill>
                  <a:schemeClr val="tx1"/>
                </a:solidFill>
                <a:latin typeface="Arial" charset="0"/>
                <a:ea typeface="+mn-ea"/>
                <a:cs typeface="+mn-cs"/>
              </a:rPr>
              <a:t>ular</a:t>
            </a:r>
            <a:r>
              <a:rPr lang="en-US" sz="1200" kern="1200" dirty="0" smtClean="0">
                <a:solidFill>
                  <a:schemeClr val="tx1"/>
                </a:solidFill>
                <a:latin typeface="Arial" charset="0"/>
                <a:ea typeface="+mn-ea"/>
                <a:cs typeface="+mn-cs"/>
              </a:rPr>
              <a:t>, we are interested in evaluating the bandwidth requirement to support fast-channel-switch. Recall that using fast-channel-switch, a short (</a:t>
            </a:r>
            <a:r>
              <a:rPr lang="en-US" sz="1200" kern="1200" dirty="0" err="1" smtClean="0">
                <a:solidFill>
                  <a:schemeClr val="tx1"/>
                </a:solidFill>
                <a:latin typeface="Arial" charset="0"/>
                <a:ea typeface="+mn-ea"/>
                <a:cs typeface="+mn-cs"/>
              </a:rPr>
              <a:t>x</a:t>
            </a:r>
            <a:r>
              <a:rPr lang="en-US" sz="1200" kern="1200" dirty="0" smtClean="0">
                <a:solidFill>
                  <a:schemeClr val="tx1"/>
                </a:solidFill>
                <a:latin typeface="Arial" charset="0"/>
                <a:ea typeface="+mn-ea"/>
                <a:cs typeface="+mn-cs"/>
              </a:rPr>
              <a:t> seconds) </a:t>
            </a:r>
            <a:r>
              <a:rPr lang="en-US" sz="1200" kern="1200" dirty="0" err="1" smtClean="0">
                <a:solidFill>
                  <a:schemeClr val="tx1"/>
                </a:solidFill>
                <a:latin typeface="Arial" charset="0"/>
                <a:ea typeface="+mn-ea"/>
                <a:cs typeface="+mn-cs"/>
              </a:rPr>
              <a:t>unicast</a:t>
            </a:r>
            <a:r>
              <a:rPr lang="en-US" sz="1200" kern="1200" dirty="0" smtClean="0">
                <a:solidFill>
                  <a:schemeClr val="tx1"/>
                </a:solidFill>
                <a:latin typeface="Arial" charset="0"/>
                <a:ea typeface="+mn-ea"/>
                <a:cs typeface="+mn-cs"/>
              </a:rPr>
              <a:t> stream is transmitted to the STB (in ad- </a:t>
            </a:r>
            <a:r>
              <a:rPr lang="en-US" sz="1200" kern="1200" dirty="0" err="1" smtClean="0">
                <a:solidFill>
                  <a:schemeClr val="tx1"/>
                </a:solidFill>
                <a:latin typeface="Arial" charset="0"/>
                <a:ea typeface="+mn-ea"/>
                <a:cs typeface="+mn-cs"/>
              </a:rPr>
              <a:t>dition</a:t>
            </a:r>
            <a:r>
              <a:rPr lang="en-US" sz="1200" kern="1200" dirty="0" smtClean="0">
                <a:solidFill>
                  <a:schemeClr val="tx1"/>
                </a:solidFill>
                <a:latin typeface="Arial" charset="0"/>
                <a:ea typeface="+mn-ea"/>
                <a:cs typeface="+mn-cs"/>
              </a:rPr>
              <a:t> to a new multicast stream) when a user switches to a new channel.</a:t>
            </a:r>
          </a:p>
          <a:p>
            <a:endParaRPr lang="en-US" sz="1200" kern="1200" dirty="0" smtClean="0">
              <a:solidFill>
                <a:schemeClr val="tx1"/>
              </a:solidFill>
              <a:latin typeface="Arial" charset="0"/>
              <a:ea typeface="+mn-ea"/>
              <a:cs typeface="+mn-cs"/>
            </a:endParaRP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We focus on a single router in one of the </a:t>
            </a:r>
            <a:r>
              <a:rPr lang="en-US" sz="1200" kern="1200" dirty="0" err="1" smtClean="0">
                <a:solidFill>
                  <a:schemeClr val="tx1"/>
                </a:solidFill>
                <a:latin typeface="Arial" charset="0"/>
                <a:ea typeface="+mn-ea"/>
                <a:cs typeface="+mn-cs"/>
              </a:rPr>
              <a:t>VHOs</a:t>
            </a:r>
            <a:r>
              <a:rPr lang="en-US" sz="1200" kern="1200" dirty="0" smtClean="0">
                <a:solidFill>
                  <a:schemeClr val="tx1"/>
                </a:solidFill>
                <a:latin typeface="Arial" charset="0"/>
                <a:ea typeface="+mn-ea"/>
                <a:cs typeface="+mn-cs"/>
              </a:rPr>
              <a:t> in the IPTV network, which connects to 2, 137 downstream </a:t>
            </a:r>
            <a:r>
              <a:rPr lang="en-US" sz="1200" kern="1200" dirty="0" err="1" smtClean="0">
                <a:solidFill>
                  <a:schemeClr val="tx1"/>
                </a:solidFill>
                <a:latin typeface="Arial" charset="0"/>
                <a:ea typeface="+mn-ea"/>
                <a:cs typeface="+mn-cs"/>
              </a:rPr>
              <a:t>STBs</a:t>
            </a:r>
            <a:r>
              <a:rPr lang="en-US" sz="1200" kern="1200" dirty="0" smtClean="0">
                <a:solidFill>
                  <a:schemeClr val="tx1"/>
                </a:solidFill>
                <a:latin typeface="Arial" charset="0"/>
                <a:ea typeface="+mn-ea"/>
                <a:cs typeface="+mn-cs"/>
              </a:rPr>
              <a:t>.</a:t>
            </a:r>
          </a:p>
          <a:p>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Figure 21a shows the distribution density function on the number of concurrent </a:t>
            </a:r>
            <a:r>
              <a:rPr lang="en-US" sz="1200" kern="1200" dirty="0" err="1" smtClean="0">
                <a:solidFill>
                  <a:schemeClr val="tx1"/>
                </a:solidFill>
                <a:latin typeface="+mn-lt"/>
                <a:ea typeface="+mn-ea"/>
                <a:cs typeface="+mn-cs"/>
              </a:rPr>
              <a:t>unicast</a:t>
            </a:r>
            <a:r>
              <a:rPr lang="en-US" sz="1200" kern="1200" dirty="0" smtClean="0">
                <a:solidFill>
                  <a:schemeClr val="tx1"/>
                </a:solidFill>
                <a:latin typeface="+mn-lt"/>
                <a:ea typeface="+mn-ea"/>
                <a:cs typeface="+mn-cs"/>
              </a:rPr>
              <a:t> streams when using either real trace or </a:t>
            </a:r>
            <a:r>
              <a:rPr lang="en-US" sz="1200" kern="1200" dirty="0" err="1" smtClean="0">
                <a:solidFill>
                  <a:schemeClr val="tx1"/>
                </a:solidFill>
                <a:latin typeface="+mn-lt"/>
                <a:ea typeface="+mn-ea"/>
                <a:cs typeface="+mn-cs"/>
              </a:rPr>
              <a:t>syn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thetic</a:t>
            </a:r>
            <a:r>
              <a:rPr lang="en-US" sz="1200" kern="1200" dirty="0" smtClean="0">
                <a:solidFill>
                  <a:schemeClr val="tx1"/>
                </a:solidFill>
                <a:latin typeface="+mn-lt"/>
                <a:ea typeface="+mn-ea"/>
                <a:cs typeface="+mn-cs"/>
              </a:rPr>
              <a:t> trace in evaluation. We observe that the two curves closely match. Both curves show that for around 4% of time there is no </a:t>
            </a:r>
            <a:r>
              <a:rPr lang="en-US" sz="1200" kern="1200" dirty="0" err="1" smtClean="0">
                <a:solidFill>
                  <a:schemeClr val="tx1"/>
                </a:solidFill>
                <a:latin typeface="+mn-lt"/>
                <a:ea typeface="+mn-ea"/>
                <a:cs typeface="+mn-cs"/>
              </a:rPr>
              <a:t>unicast</a:t>
            </a:r>
            <a:r>
              <a:rPr lang="en-US" sz="1200" kern="1200" dirty="0" smtClean="0">
                <a:solidFill>
                  <a:schemeClr val="tx1"/>
                </a:solidFill>
                <a:latin typeface="+mn-lt"/>
                <a:ea typeface="+mn-ea"/>
                <a:cs typeface="+mn-cs"/>
              </a:rPr>
              <a:t> stream in the system; with a small probability, there can be demand for more than 80 concurrent </a:t>
            </a:r>
            <a:r>
              <a:rPr lang="en-US" sz="1200" kern="1200" dirty="0" err="1" smtClean="0">
                <a:solidFill>
                  <a:schemeClr val="tx1"/>
                </a:solidFill>
                <a:latin typeface="+mn-lt"/>
                <a:ea typeface="+mn-ea"/>
                <a:cs typeface="+mn-cs"/>
              </a:rPr>
              <a:t>unicast</a:t>
            </a:r>
            <a:r>
              <a:rPr lang="en-US" sz="1200" kern="1200" dirty="0" smtClean="0">
                <a:solidFill>
                  <a:schemeClr val="tx1"/>
                </a:solidFill>
                <a:latin typeface="+mn-lt"/>
                <a:ea typeface="+mn-ea"/>
                <a:cs typeface="+mn-cs"/>
              </a:rPr>
              <a:t> streams, with the maximum being 128 in both cases; and interestingly there are two local peaks (at 10 and 60) in both distribution functions, the second of which may relate to the correlated channel </a:t>
            </a:r>
            <a:r>
              <a:rPr lang="en-US" sz="1200" kern="1200" dirty="0" err="1" smtClean="0">
                <a:solidFill>
                  <a:schemeClr val="tx1"/>
                </a:solidFill>
                <a:latin typeface="+mn-lt"/>
                <a:ea typeface="+mn-ea"/>
                <a:cs typeface="+mn-cs"/>
              </a:rPr>
              <a:t>switchings</a:t>
            </a:r>
            <a:r>
              <a:rPr lang="en-US" sz="1200" kern="1200" dirty="0" smtClean="0">
                <a:solidFill>
                  <a:schemeClr val="tx1"/>
                </a:solidFill>
                <a:latin typeface="+mn-lt"/>
                <a:ea typeface="+mn-ea"/>
                <a:cs typeface="+mn-cs"/>
              </a:rPr>
              <a:t> at hour boundaries.</a:t>
            </a:r>
            <a:endParaRPr lang="en-US" dirty="0"/>
          </a:p>
        </p:txBody>
      </p:sp>
      <p:sp>
        <p:nvSpPr>
          <p:cNvPr id="4" name="Slide Number Placeholder 3"/>
          <p:cNvSpPr>
            <a:spLocks noGrp="1"/>
          </p:cNvSpPr>
          <p:nvPr>
            <p:ph type="sldNum" sz="quarter" idx="10"/>
          </p:nvPr>
        </p:nvSpPr>
        <p:spPr/>
        <p:txBody>
          <a:bodyPr/>
          <a:lstStyle/>
          <a:p>
            <a:fld id="{D8C5D87F-6DD6-B342-ADE1-774E7F6D5B41}"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F21068-3EC2-C44C-B25F-991875A907B3}"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87513" y="3254375"/>
            <a:ext cx="7227887" cy="631825"/>
          </a:xfrm>
        </p:spPr>
        <p:txBody>
          <a:bodyPr/>
          <a:lstStyle>
            <a:lvl1pPr>
              <a:defRPr sz="3200"/>
            </a:lvl1pPr>
          </a:lstStyle>
          <a:p>
            <a:r>
              <a:rPr lang="en-US"/>
              <a:t>Click to edit Master title style </a:t>
            </a:r>
          </a:p>
        </p:txBody>
      </p:sp>
      <p:sp>
        <p:nvSpPr>
          <p:cNvPr id="3075" name="Rectangle 3"/>
          <p:cNvSpPr>
            <a:spLocks noGrp="1" noChangeArrowheads="1"/>
          </p:cNvSpPr>
          <p:nvPr>
            <p:ph type="subTitle" idx="1"/>
          </p:nvPr>
        </p:nvSpPr>
        <p:spPr>
          <a:xfrm>
            <a:off x="1687513" y="4038600"/>
            <a:ext cx="6084887" cy="609600"/>
          </a:xfrm>
        </p:spPr>
        <p:txBody>
          <a:bodyPr/>
          <a:lstStyle>
            <a:lvl1pPr marL="0" indent="0">
              <a:buFontTx/>
              <a:buNone/>
              <a:defRPr sz="2000"/>
            </a:lvl1pPr>
          </a:lstStyle>
          <a:p>
            <a:r>
              <a:rPr lang="en-US"/>
              <a:t>Click to edit Master subtitle style</a:t>
            </a: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5" name="Slide Number Placeholder 4"/>
          <p:cNvSpPr>
            <a:spLocks noGrp="1"/>
          </p:cNvSpPr>
          <p:nvPr>
            <p:ph type="sldNum" sz="quarter" idx="11"/>
          </p:nvPr>
        </p:nvSpPr>
        <p:spPr/>
        <p:txBody>
          <a:bodyPr/>
          <a:lstStyle>
            <a:lvl1pPr>
              <a:defRPr smtClean="0"/>
            </a:lvl1pPr>
          </a:lstStyle>
          <a:p>
            <a:fld id="{B0D74F8D-6C46-4144-84DF-4AD97DF330C8}" type="slidenum">
              <a:rPr lang="en-US"/>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5" name="Slide Number Placeholder 4"/>
          <p:cNvSpPr>
            <a:spLocks noGrp="1"/>
          </p:cNvSpPr>
          <p:nvPr>
            <p:ph type="sldNum" sz="quarter" idx="11"/>
          </p:nvPr>
        </p:nvSpPr>
        <p:spPr/>
        <p:txBody>
          <a:bodyPr/>
          <a:lstStyle>
            <a:lvl1pPr>
              <a:defRPr smtClean="0"/>
            </a:lvl1pPr>
          </a:lstStyle>
          <a:p>
            <a:fld id="{193EF4BE-D00A-4A4B-A11B-1A1A8CE9477B}" type="slidenum">
              <a:rPr lang="en-US"/>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98463" y="1303338"/>
            <a:ext cx="4097337" cy="4640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03338"/>
            <a:ext cx="4097338" cy="4640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6" name="Slide Number Placeholder 5"/>
          <p:cNvSpPr>
            <a:spLocks noGrp="1"/>
          </p:cNvSpPr>
          <p:nvPr>
            <p:ph type="sldNum" sz="quarter" idx="11"/>
          </p:nvPr>
        </p:nvSpPr>
        <p:spPr/>
        <p:txBody>
          <a:bodyPr/>
          <a:lstStyle>
            <a:lvl1pPr>
              <a:defRPr smtClean="0"/>
            </a:lvl1pPr>
          </a:lstStyle>
          <a:p>
            <a:fld id="{CE98C3FE-349B-FB42-8E41-4BC008C964F4}" type="slidenum">
              <a:rPr lang="en-US"/>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8" name="Slide Number Placeholder 7"/>
          <p:cNvSpPr>
            <a:spLocks noGrp="1"/>
          </p:cNvSpPr>
          <p:nvPr>
            <p:ph type="sldNum" sz="quarter" idx="11"/>
          </p:nvPr>
        </p:nvSpPr>
        <p:spPr/>
        <p:txBody>
          <a:bodyPr/>
          <a:lstStyle>
            <a:lvl1pPr>
              <a:defRPr smtClean="0"/>
            </a:lvl1pPr>
          </a:lstStyle>
          <a:p>
            <a:fld id="{548FAFAB-5AD6-DF4D-84D1-06E64626B6EB}" type="slidenum">
              <a:rPr lang="en-US"/>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4" name="Slide Number Placeholder 3"/>
          <p:cNvSpPr>
            <a:spLocks noGrp="1"/>
          </p:cNvSpPr>
          <p:nvPr>
            <p:ph type="sldNum" sz="quarter" idx="11"/>
          </p:nvPr>
        </p:nvSpPr>
        <p:spPr/>
        <p:txBody>
          <a:bodyPr/>
          <a:lstStyle>
            <a:lvl1pPr>
              <a:defRPr smtClean="0"/>
            </a:lvl1pPr>
          </a:lstStyle>
          <a:p>
            <a:fld id="{BBE1488E-C5F6-744D-92D5-1F09896C8951}" type="slidenum">
              <a:rPr lang="en-US"/>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3" name="Slide Number Placeholder 2"/>
          <p:cNvSpPr>
            <a:spLocks noGrp="1"/>
          </p:cNvSpPr>
          <p:nvPr>
            <p:ph type="sldNum" sz="quarter" idx="11"/>
          </p:nvPr>
        </p:nvSpPr>
        <p:spPr/>
        <p:txBody>
          <a:bodyPr/>
          <a:lstStyle>
            <a:lvl1pPr>
              <a:defRPr smtClean="0"/>
            </a:lvl1pPr>
          </a:lstStyle>
          <a:p>
            <a:fld id="{9EC20D88-2859-B346-BC18-1ED9AFBA0F21}" type="slidenum">
              <a:rPr lang="en-US"/>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6" name="Slide Number Placeholder 5"/>
          <p:cNvSpPr>
            <a:spLocks noGrp="1"/>
          </p:cNvSpPr>
          <p:nvPr>
            <p:ph type="sldNum" sz="quarter" idx="11"/>
          </p:nvPr>
        </p:nvSpPr>
        <p:spPr/>
        <p:txBody>
          <a:bodyPr/>
          <a:lstStyle>
            <a:lvl1pPr>
              <a:defRPr smtClean="0"/>
            </a:lvl1pPr>
          </a:lstStyle>
          <a:p>
            <a:fld id="{B58A810C-71A3-5A43-BC10-B94562F91836}" type="slidenum">
              <a:rPr lang="en-US"/>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6" name="Slide Number Placeholder 5"/>
          <p:cNvSpPr>
            <a:spLocks noGrp="1"/>
          </p:cNvSpPr>
          <p:nvPr>
            <p:ph type="sldNum" sz="quarter" idx="11"/>
          </p:nvPr>
        </p:nvSpPr>
        <p:spPr/>
        <p:txBody>
          <a:bodyPr/>
          <a:lstStyle>
            <a:lvl1pPr>
              <a:defRPr smtClean="0"/>
            </a:lvl1pPr>
          </a:lstStyle>
          <a:p>
            <a:fld id="{00F701BA-0FE8-A948-A18A-4A1CD7E59B33}" type="slidenum">
              <a:rPr lang="en-US"/>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5" name="Slide Number Placeholder 4"/>
          <p:cNvSpPr>
            <a:spLocks noGrp="1"/>
          </p:cNvSpPr>
          <p:nvPr>
            <p:ph type="sldNum" sz="quarter" idx="11"/>
          </p:nvPr>
        </p:nvSpPr>
        <p:spPr/>
        <p:txBody>
          <a:bodyPr/>
          <a:lstStyle>
            <a:lvl1pPr>
              <a:defRPr smtClean="0"/>
            </a:lvl1pPr>
          </a:lstStyle>
          <a:p>
            <a:fld id="{7126ED69-1533-0546-976F-541F4DC04800}" type="slidenum">
              <a:rPr lang="en-US"/>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317500"/>
            <a:ext cx="2105025" cy="5626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2263" y="317500"/>
            <a:ext cx="6165850" cy="5626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sz="1400">
              <a:solidFill>
                <a:schemeClr val="tx1"/>
              </a:solidFill>
              <a:latin typeface="Franklin Gothic Demi" pitchFamily="34" charset="0"/>
            </a:endParaRPr>
          </a:p>
        </p:txBody>
      </p:sp>
      <p:sp>
        <p:nvSpPr>
          <p:cNvPr id="5" name="Slide Number Placeholder 4"/>
          <p:cNvSpPr>
            <a:spLocks noGrp="1"/>
          </p:cNvSpPr>
          <p:nvPr>
            <p:ph type="sldNum" sz="quarter" idx="11"/>
          </p:nvPr>
        </p:nvSpPr>
        <p:spPr/>
        <p:txBody>
          <a:bodyPr/>
          <a:lstStyle>
            <a:lvl1pPr>
              <a:defRPr smtClean="0"/>
            </a:lvl1pPr>
          </a:lstStyle>
          <a:p>
            <a:fld id="{2070052C-2E30-1A4A-946C-C886F23822B1}" type="slidenum">
              <a:rPr lang="en-US"/>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2263" y="317500"/>
            <a:ext cx="8229600" cy="758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98463" y="1303338"/>
            <a:ext cx="8347075" cy="46402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152400" y="6629400"/>
            <a:ext cx="4024313" cy="165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800">
                <a:solidFill>
                  <a:schemeClr val="bg2"/>
                </a:solidFill>
              </a:defRPr>
            </a:lvl1pPr>
          </a:lstStyle>
          <a:p>
            <a:endParaRPr lang="en-US" sz="1400">
              <a:latin typeface="Franklin Gothic Demi" pitchFamily="34" charset="0"/>
            </a:endParaRPr>
          </a:p>
        </p:txBody>
      </p:sp>
      <p:sp>
        <p:nvSpPr>
          <p:cNvPr id="1030" name="Rectangle 6"/>
          <p:cNvSpPr>
            <a:spLocks noGrp="1" noChangeArrowheads="1"/>
          </p:cNvSpPr>
          <p:nvPr>
            <p:ph type="sldNum" sz="quarter" idx="4"/>
          </p:nvPr>
        </p:nvSpPr>
        <p:spPr bwMode="auto">
          <a:xfrm>
            <a:off x="8461375" y="5943600"/>
            <a:ext cx="606425" cy="152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solidFill>
                  <a:schemeClr val="bg2"/>
                </a:solidFill>
              </a:defRPr>
            </a:lvl1pPr>
          </a:lstStyle>
          <a:p>
            <a:fld id="{5A87E006-C5AA-0C40-BAB5-8FAA7DB521C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hf sldNum="0"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charset="-128"/>
        </a:defRPr>
      </a:lvl2pPr>
      <a:lvl3pPr marL="1143000" indent="-228600" algn="l" rtl="0" fontAlgn="base">
        <a:spcBef>
          <a:spcPct val="20000"/>
        </a:spcBef>
        <a:spcAft>
          <a:spcPct val="0"/>
        </a:spcAft>
        <a:buChar char="•"/>
        <a:defRPr sz="2400">
          <a:solidFill>
            <a:schemeClr val="tx1"/>
          </a:solidFill>
          <a:latin typeface="+mn-lt"/>
          <a:ea typeface="ＭＳ Ｐゴシック" charset="-128"/>
        </a:defRPr>
      </a:lvl3pPr>
      <a:lvl4pPr marL="1600200" indent="-228600" algn="l" rtl="0" fontAlgn="base">
        <a:spcBef>
          <a:spcPct val="20000"/>
        </a:spcBef>
        <a:spcAft>
          <a:spcPct val="0"/>
        </a:spcAft>
        <a:buChar char="–"/>
        <a:defRPr sz="2000">
          <a:solidFill>
            <a:schemeClr val="tx1"/>
          </a:solidFill>
          <a:latin typeface="+mn-lt"/>
          <a:ea typeface="ＭＳ Ｐゴシック" charset="-128"/>
        </a:defRPr>
      </a:lvl4pPr>
      <a:lvl5pPr marL="2057400" indent="-228600" algn="l" rtl="0" fontAlgn="base">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p:txBody>
          <a:bodyPr/>
          <a:lstStyle/>
          <a:p>
            <a:r>
              <a:rPr lang="en-US" b="1" dirty="0" smtClean="0"/>
              <a:t>Modeling User Activities in a Large IPTV System</a:t>
            </a:r>
            <a:endParaRPr lang="en-US" dirty="0"/>
          </a:p>
        </p:txBody>
      </p:sp>
      <p:sp>
        <p:nvSpPr>
          <p:cNvPr id="14339" name="Rectangle 3"/>
          <p:cNvSpPr>
            <a:spLocks noGrp="1" noChangeArrowheads="1"/>
          </p:cNvSpPr>
          <p:nvPr>
            <p:ph type="subTitle" idx="1"/>
          </p:nvPr>
        </p:nvSpPr>
        <p:spPr>
          <a:xfrm>
            <a:off x="1676400" y="4191000"/>
            <a:ext cx="6858000" cy="990600"/>
          </a:xfrm>
        </p:spPr>
        <p:txBody>
          <a:bodyPr/>
          <a:lstStyle/>
          <a:p>
            <a:r>
              <a:rPr lang="en-US" altLang="zh-CN" sz="1600" dirty="0" smtClean="0"/>
              <a:t>Tongqing Qiu, </a:t>
            </a:r>
            <a:r>
              <a:rPr lang="en-US" sz="1600" dirty="0" smtClean="0"/>
              <a:t>Jun (Jim) </a:t>
            </a:r>
            <a:r>
              <a:rPr lang="en-US" sz="1600" dirty="0" err="1" smtClean="0"/>
              <a:t>Xu</a:t>
            </a:r>
            <a:r>
              <a:rPr lang="en-US" sz="1600" dirty="0" smtClean="0"/>
              <a:t> (Georgia Tech)</a:t>
            </a:r>
          </a:p>
          <a:p>
            <a:r>
              <a:rPr lang="en-US" sz="1600" dirty="0" err="1" smtClean="0"/>
              <a:t>Zihui</a:t>
            </a:r>
            <a:r>
              <a:rPr lang="en-US" sz="1600" dirty="0" smtClean="0"/>
              <a:t> </a:t>
            </a:r>
            <a:r>
              <a:rPr lang="en-US" sz="1600" dirty="0" err="1" smtClean="0"/>
              <a:t>Ge</a:t>
            </a:r>
            <a:r>
              <a:rPr lang="en-US" sz="1600" dirty="0" smtClean="0"/>
              <a:t>, </a:t>
            </a:r>
            <a:r>
              <a:rPr lang="en-US" sz="1600" dirty="0" err="1" smtClean="0"/>
              <a:t>Seungjoon</a:t>
            </a:r>
            <a:r>
              <a:rPr lang="en-US" sz="1600" dirty="0" smtClean="0"/>
              <a:t> Lee, </a:t>
            </a:r>
            <a:r>
              <a:rPr lang="en-US" sz="1600" dirty="0" err="1" smtClean="0"/>
              <a:t>Jia</a:t>
            </a:r>
            <a:r>
              <a:rPr lang="en-US" sz="1600" dirty="0" smtClean="0"/>
              <a:t> Wang, </a:t>
            </a:r>
            <a:r>
              <a:rPr lang="en-US" sz="1600" dirty="0" err="1" smtClean="0"/>
              <a:t>Qi</a:t>
            </a:r>
            <a:r>
              <a:rPr lang="en-US" sz="1600" dirty="0" smtClean="0"/>
              <a:t> Zhao (AT&amp;T Lab – Research)</a:t>
            </a:r>
          </a:p>
          <a:p>
            <a:endParaRPr lang="en-US" sz="1600" dirty="0"/>
          </a:p>
        </p:txBody>
      </p:sp>
      <p:pic>
        <p:nvPicPr>
          <p:cNvPr id="5" name="Picture 4"/>
          <p:cNvPicPr>
            <a:picLocks noChangeAspect="1"/>
          </p:cNvPicPr>
          <p:nvPr/>
        </p:nvPicPr>
        <p:blipFill>
          <a:blip r:embed="rId4"/>
          <a:stretch>
            <a:fillRect/>
          </a:stretch>
        </p:blipFill>
        <p:spPr>
          <a:xfrm>
            <a:off x="4572000" y="5562600"/>
            <a:ext cx="838200" cy="838200"/>
          </a:xfrm>
          <a:prstGeom prst="rect">
            <a:avLst/>
          </a:prstGeom>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Motivation</a:t>
            </a:r>
            <a:endParaRPr lang="en-US" dirty="0"/>
          </a:p>
        </p:txBody>
      </p:sp>
      <p:sp>
        <p:nvSpPr>
          <p:cNvPr id="3" name="Content Placeholder 2"/>
          <p:cNvSpPr>
            <a:spLocks noGrp="1"/>
          </p:cNvSpPr>
          <p:nvPr>
            <p:ph idx="1"/>
          </p:nvPr>
        </p:nvSpPr>
        <p:spPr>
          <a:xfrm>
            <a:off x="398463" y="1303338"/>
            <a:ext cx="8593137" cy="4945062"/>
          </a:xfrm>
        </p:spPr>
        <p:txBody>
          <a:bodyPr>
            <a:normAutofit fontScale="70000" lnSpcReduction="20000"/>
          </a:bodyPr>
          <a:lstStyle/>
          <a:p>
            <a:r>
              <a:rPr lang="en-US" dirty="0" smtClean="0"/>
              <a:t>Rapid deployment of IPTV</a:t>
            </a:r>
          </a:p>
          <a:p>
            <a:pPr lvl="1"/>
            <a:r>
              <a:rPr lang="en-US" dirty="0" smtClean="0"/>
              <a:t> Triple-play package </a:t>
            </a:r>
          </a:p>
          <a:p>
            <a:pPr lvl="1"/>
            <a:r>
              <a:rPr lang="en-US" dirty="0" smtClean="0"/>
              <a:t> Interactive capability and functional flexibility</a:t>
            </a:r>
          </a:p>
          <a:p>
            <a:pPr lvl="1"/>
            <a:endParaRPr lang="en-US" dirty="0" smtClean="0"/>
          </a:p>
          <a:p>
            <a:r>
              <a:rPr lang="en-US" dirty="0" smtClean="0"/>
              <a:t>System design and engineering tasks for IPTV</a:t>
            </a:r>
          </a:p>
          <a:p>
            <a:pPr lvl="1"/>
            <a:r>
              <a:rPr lang="en-US" dirty="0" smtClean="0"/>
              <a:t>E.g. evaluation of design options, system parameter tuning</a:t>
            </a:r>
          </a:p>
          <a:p>
            <a:pPr lvl="1"/>
            <a:r>
              <a:rPr lang="en-US" dirty="0" smtClean="0"/>
              <a:t>Highly related to impact of the user activities</a:t>
            </a:r>
          </a:p>
          <a:p>
            <a:pPr lvl="2">
              <a:buNone/>
            </a:pPr>
            <a:endParaRPr lang="en-US" dirty="0" smtClean="0"/>
          </a:p>
          <a:p>
            <a:r>
              <a:rPr lang="en-US" dirty="0" smtClean="0"/>
              <a:t>State of the art</a:t>
            </a:r>
          </a:p>
          <a:p>
            <a:pPr lvl="1"/>
            <a:r>
              <a:rPr lang="en-US" dirty="0" smtClean="0"/>
              <a:t>Conventional TV: no strong need</a:t>
            </a:r>
          </a:p>
          <a:p>
            <a:pPr lvl="1"/>
            <a:r>
              <a:rPr lang="en-US" dirty="0" smtClean="0"/>
              <a:t>Unrealistic model (e.g. fixed rate Poisson)</a:t>
            </a:r>
          </a:p>
          <a:p>
            <a:pPr lvl="1"/>
            <a:r>
              <a:rPr lang="en-US" dirty="0" smtClean="0"/>
              <a:t>Directly use real trace?</a:t>
            </a:r>
          </a:p>
          <a:p>
            <a:endParaRPr lang="en-US" dirty="0" smtClean="0"/>
          </a:p>
          <a:p>
            <a:r>
              <a:rPr lang="en-US" dirty="0" smtClean="0"/>
              <a:t>Our goal</a:t>
            </a:r>
          </a:p>
          <a:p>
            <a:pPr lvl="1"/>
            <a:r>
              <a:rPr lang="en-US" dirty="0" smtClean="0"/>
              <a:t>Realistic workload generator</a:t>
            </a:r>
          </a:p>
        </p:txBody>
      </p:sp>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2</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Contributions</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r>
              <a:rPr lang="en-US" dirty="0" smtClean="0"/>
              <a:t>Investigation </a:t>
            </a:r>
            <a:r>
              <a:rPr lang="en-US" dirty="0" smtClean="0"/>
              <a:t>of the user activities</a:t>
            </a:r>
          </a:p>
          <a:p>
            <a:endParaRPr lang="en-US" dirty="0" smtClean="0"/>
          </a:p>
          <a:p>
            <a:r>
              <a:rPr lang="en-US" dirty="0" smtClean="0"/>
              <a:t>A series of mathematic models to capture underlying process</a:t>
            </a:r>
          </a:p>
          <a:p>
            <a:pPr>
              <a:buNone/>
            </a:pPr>
            <a:endParaRPr lang="en-US" dirty="0" smtClean="0"/>
          </a:p>
          <a:p>
            <a:r>
              <a:rPr lang="en-US" dirty="0" smtClean="0"/>
              <a:t>Workload generator </a:t>
            </a:r>
            <a:r>
              <a:rPr lang="en-US" sz="2353" dirty="0" smtClean="0"/>
              <a:t>SIMULWATCH</a:t>
            </a:r>
          </a:p>
          <a:p>
            <a:pPr lvl="1"/>
            <a:r>
              <a:rPr lang="en-US" dirty="0" smtClean="0"/>
              <a:t>A small number of parameters as input</a:t>
            </a:r>
          </a:p>
          <a:p>
            <a:pPr lvl="1"/>
            <a:r>
              <a:rPr lang="en-US" dirty="0" smtClean="0"/>
              <a:t>Generate realistic trace</a:t>
            </a:r>
          </a:p>
          <a:p>
            <a:pPr lvl="1"/>
            <a:r>
              <a:rPr lang="en-US" dirty="0" smtClean="0"/>
              <a:t>Not a predictor </a:t>
            </a:r>
          </a:p>
          <a:p>
            <a:pPr>
              <a:buNone/>
            </a:pPr>
            <a:endParaRPr lang="en-US" dirty="0" smtClean="0"/>
          </a:p>
          <a:p>
            <a:pPr lvl="1"/>
            <a:endParaRPr lang="en-US" dirty="0" smtClean="0"/>
          </a:p>
          <a:p>
            <a:pPr>
              <a:buNone/>
            </a:pPr>
            <a:endParaRPr lang="en-US" dirty="0" smtClean="0"/>
          </a:p>
        </p:txBody>
      </p:sp>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3</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a:t>
            </a:r>
            <a:endParaRPr lang="en-US" dirty="0"/>
          </a:p>
        </p:txBody>
      </p:sp>
      <p:sp>
        <p:nvSpPr>
          <p:cNvPr id="3" name="Content Placeholder 2"/>
          <p:cNvSpPr>
            <a:spLocks noGrp="1"/>
          </p:cNvSpPr>
          <p:nvPr>
            <p:ph sz="quarter" idx="1"/>
          </p:nvPr>
        </p:nvSpPr>
        <p:spPr>
          <a:xfrm>
            <a:off x="457200" y="1587242"/>
            <a:ext cx="8229600" cy="4525963"/>
          </a:xfrm>
        </p:spPr>
        <p:txBody>
          <a:bodyPr>
            <a:normAutofit/>
          </a:bodyPr>
          <a:lstStyle/>
          <a:p>
            <a:r>
              <a:rPr lang="en-US" sz="2800" dirty="0" smtClean="0"/>
              <a:t>IPTV architecture overview &amp; data set</a:t>
            </a:r>
          </a:p>
          <a:p>
            <a:pPr>
              <a:buNone/>
            </a:pPr>
            <a:endParaRPr lang="en-US" sz="2800" dirty="0" smtClean="0"/>
          </a:p>
          <a:p>
            <a:r>
              <a:rPr lang="en-US" sz="2800" dirty="0" smtClean="0"/>
              <a:t>Empirical observation and modeling</a:t>
            </a:r>
          </a:p>
          <a:p>
            <a:pPr>
              <a:buNone/>
            </a:pPr>
            <a:endParaRPr lang="en-US" sz="2800" dirty="0" smtClean="0"/>
          </a:p>
          <a:p>
            <a:r>
              <a:rPr lang="en-US" sz="2800" dirty="0" smtClean="0"/>
              <a:t>Workload generator </a:t>
            </a:r>
          </a:p>
          <a:p>
            <a:pPr>
              <a:buNone/>
            </a:pPr>
            <a:r>
              <a:rPr lang="en-US" sz="2800" dirty="0" smtClean="0"/>
              <a:t> </a:t>
            </a:r>
          </a:p>
          <a:p>
            <a:r>
              <a:rPr lang="en-US" sz="2800" dirty="0" smtClean="0"/>
              <a:t>Conclusion		</a:t>
            </a:r>
            <a:endParaRPr lang="en-US" sz="2800" dirty="0"/>
          </a:p>
        </p:txBody>
      </p:sp>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4</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 Timing to turn on/off/ switch the channel</a:t>
            </a:r>
            <a:endParaRPr lang="en-US" dirty="0"/>
          </a:p>
        </p:txBody>
      </p:sp>
      <p:sp>
        <p:nvSpPr>
          <p:cNvPr id="3" name="Content Placeholder 2"/>
          <p:cNvSpPr>
            <a:spLocks noGrp="1"/>
          </p:cNvSpPr>
          <p:nvPr>
            <p:ph idx="1"/>
          </p:nvPr>
        </p:nvSpPr>
        <p:spPr/>
        <p:txBody>
          <a:bodyPr/>
          <a:lstStyle/>
          <a:p>
            <a:endParaRPr lang="en-US" dirty="0"/>
          </a:p>
        </p:txBody>
      </p:sp>
      <p:pic>
        <p:nvPicPr>
          <p:cNvPr id="6" name="Content Placeholder 3" descr="Untitled.png"/>
          <p:cNvPicPr>
            <a:picLocks noChangeAspect="1"/>
          </p:cNvPicPr>
          <p:nvPr/>
        </p:nvPicPr>
        <p:blipFill>
          <a:blip r:embed="rId3"/>
          <a:srcRect l="-8346" r="-8346"/>
          <a:stretch>
            <a:fillRect/>
          </a:stretch>
        </p:blipFill>
        <p:spPr>
          <a:xfrm>
            <a:off x="0" y="2057400"/>
            <a:ext cx="6248400" cy="3436379"/>
          </a:xfrm>
          <a:prstGeom prst="rect">
            <a:avLst/>
          </a:prstGeom>
        </p:spPr>
      </p:pic>
      <p:sp>
        <p:nvSpPr>
          <p:cNvPr id="7" name="TextBox 6"/>
          <p:cNvSpPr txBox="1"/>
          <p:nvPr/>
        </p:nvSpPr>
        <p:spPr>
          <a:xfrm>
            <a:off x="5867400" y="3352800"/>
            <a:ext cx="30480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altLang="zh-CN" dirty="0" smtClean="0"/>
              <a:t>Strong time-of-day effect</a:t>
            </a:r>
            <a:endParaRPr lang="en-US" dirty="0" smtClean="0"/>
          </a:p>
        </p:txBody>
      </p:sp>
      <p:sp>
        <p:nvSpPr>
          <p:cNvPr id="8" name="TextBox 7"/>
          <p:cNvSpPr txBox="1"/>
          <p:nvPr/>
        </p:nvSpPr>
        <p:spPr>
          <a:xfrm>
            <a:off x="5867400" y="4191000"/>
            <a:ext cx="30480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err="1" smtClean="0"/>
              <a:t>Bursty</a:t>
            </a:r>
            <a:r>
              <a:rPr lang="en-US" dirty="0" smtClean="0"/>
              <a:t> around hour or half hour boundaries (not fixed</a:t>
            </a:r>
          </a:p>
          <a:p>
            <a:r>
              <a:rPr lang="en-US" dirty="0" smtClean="0"/>
              <a:t>rate Poisson)</a:t>
            </a:r>
          </a:p>
        </p:txBody>
      </p:sp>
      <p:sp>
        <p:nvSpPr>
          <p:cNvPr id="9" name="TextBox 8"/>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5</a:t>
            </a:fld>
            <a:endParaRPr lang="en-US" dirty="0"/>
          </a:p>
        </p:txBody>
      </p:sp>
      <p:pic>
        <p:nvPicPr>
          <p:cNvPr id="10" name="Picture 9"/>
          <p:cNvPicPr>
            <a:picLocks noChangeAspect="1"/>
          </p:cNvPicPr>
          <p:nvPr/>
        </p:nvPicPr>
        <p:blipFill>
          <a:blip r:embed="rId4"/>
          <a:stretch>
            <a:fillRect/>
          </a:stretch>
        </p:blipFill>
        <p:spPr>
          <a:xfrm>
            <a:off x="6096000" y="6019800"/>
            <a:ext cx="609600" cy="609600"/>
          </a:xfrm>
          <a:prstGeom prst="rect">
            <a:avLst/>
          </a:prstGeom>
        </p:spPr>
      </p:pic>
      <p:sp>
        <p:nvSpPr>
          <p:cNvPr id="13" name="TextBox 12"/>
          <p:cNvSpPr txBox="1"/>
          <p:nvPr/>
        </p:nvSpPr>
        <p:spPr>
          <a:xfrm>
            <a:off x="609600" y="5715000"/>
            <a:ext cx="5181600" cy="369332"/>
          </a:xfrm>
          <a:prstGeom prst="rect">
            <a:avLst/>
          </a:prstGeom>
          <a:noFill/>
        </p:spPr>
        <p:txBody>
          <a:bodyPr wrap="square" rtlCol="0">
            <a:spAutoFit/>
          </a:bodyPr>
          <a:lstStyle/>
          <a:p>
            <a:r>
              <a:rPr lang="en-US" dirty="0" smtClean="0"/>
              <a:t>Time varying channel switching rate (per minute)</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the time varying part: FFT</a:t>
            </a:r>
            <a:endParaRPr lang="en-US" dirty="0"/>
          </a:p>
        </p:txBody>
      </p:sp>
      <p:pic>
        <p:nvPicPr>
          <p:cNvPr id="4" name="Content Placeholder 3" descr="Untitled.png"/>
          <p:cNvPicPr>
            <a:picLocks noGrp="1" noChangeAspect="1"/>
          </p:cNvPicPr>
          <p:nvPr>
            <p:ph idx="1"/>
          </p:nvPr>
        </p:nvPicPr>
        <p:blipFill>
          <a:blip r:embed="rId3"/>
          <a:srcRect t="-3053" b="-3053"/>
          <a:stretch>
            <a:fillRect/>
          </a:stretch>
        </p:blipFill>
        <p:spPr>
          <a:xfrm>
            <a:off x="1373855" y="1417638"/>
            <a:ext cx="6658434" cy="3661882"/>
          </a:xfrm>
        </p:spPr>
      </p:pic>
      <p:sp>
        <p:nvSpPr>
          <p:cNvPr id="7" name="TextBox 6"/>
          <p:cNvSpPr txBox="1"/>
          <p:nvPr/>
        </p:nvSpPr>
        <p:spPr>
          <a:xfrm>
            <a:off x="1447800" y="5181600"/>
            <a:ext cx="70104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err="1" smtClean="0"/>
              <a:t>Weibull</a:t>
            </a:r>
            <a:r>
              <a:rPr lang="en-US" dirty="0" smtClean="0"/>
              <a:t> distribution to capture the general trend. </a:t>
            </a:r>
          </a:p>
        </p:txBody>
      </p:sp>
      <p:sp>
        <p:nvSpPr>
          <p:cNvPr id="8" name="TextBox 7"/>
          <p:cNvSpPr txBox="1"/>
          <p:nvPr/>
        </p:nvSpPr>
        <p:spPr>
          <a:xfrm>
            <a:off x="1447800" y="5638800"/>
            <a:ext cx="70104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Replace (limited number of) </a:t>
            </a:r>
            <a:r>
              <a:rPr lang="en-US" dirty="0" err="1" smtClean="0"/>
              <a:t>bursty</a:t>
            </a:r>
            <a:r>
              <a:rPr lang="en-US" dirty="0" smtClean="0"/>
              <a:t> points with observation values . </a:t>
            </a:r>
            <a:endParaRPr lang="en-US" dirty="0"/>
          </a:p>
        </p:txBody>
      </p:sp>
      <p:sp>
        <p:nvSpPr>
          <p:cNvPr id="9" name="TextBox 8"/>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6</a:t>
            </a:fld>
            <a:endParaRPr lang="en-US" dirty="0"/>
          </a:p>
        </p:txBody>
      </p:sp>
      <p:pic>
        <p:nvPicPr>
          <p:cNvPr id="10" name="Picture 9"/>
          <p:cNvPicPr>
            <a:picLocks noChangeAspect="1"/>
          </p:cNvPicPr>
          <p:nvPr/>
        </p:nvPicPr>
        <p:blipFill>
          <a:blip r:embed="rId4"/>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Modeling the time varying part (cont.)</a:t>
            </a:r>
            <a:endParaRPr lang="en-US" dirty="0"/>
          </a:p>
        </p:txBody>
      </p:sp>
      <p:pic>
        <p:nvPicPr>
          <p:cNvPr id="4" name="Content Placeholder 3" descr="Untitled.png"/>
          <p:cNvPicPr>
            <a:picLocks noGrp="1" noChangeAspect="1"/>
          </p:cNvPicPr>
          <p:nvPr>
            <p:ph idx="1"/>
          </p:nvPr>
        </p:nvPicPr>
        <p:blipFill>
          <a:blip r:embed="rId3"/>
          <a:srcRect l="-2451" r="-2451"/>
          <a:stretch>
            <a:fillRect/>
          </a:stretch>
        </p:blipFill>
        <p:spPr>
          <a:xfrm>
            <a:off x="1752600" y="1524000"/>
            <a:ext cx="6096427" cy="3352800"/>
          </a:xfrm>
        </p:spPr>
      </p:pic>
      <p:sp>
        <p:nvSpPr>
          <p:cNvPr id="8" name="TextBox 7"/>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7</a:t>
            </a:fld>
            <a:endParaRPr lang="en-US" dirty="0"/>
          </a:p>
        </p:txBody>
      </p:sp>
      <p:pic>
        <p:nvPicPr>
          <p:cNvPr id="5" name="Picture 4"/>
          <p:cNvPicPr>
            <a:picLocks noChangeAspect="1"/>
          </p:cNvPicPr>
          <p:nvPr/>
        </p:nvPicPr>
        <p:blipFill>
          <a:blip r:embed="rId4"/>
          <a:stretch>
            <a:fillRect/>
          </a:stretch>
        </p:blipFill>
        <p:spPr>
          <a:xfrm>
            <a:off x="6096000" y="6019800"/>
            <a:ext cx="609600" cy="609600"/>
          </a:xfrm>
          <a:prstGeom prst="rect">
            <a:avLst/>
          </a:prstGeom>
        </p:spPr>
      </p:pic>
      <p:sp>
        <p:nvSpPr>
          <p:cNvPr id="6" name="TextBox 5"/>
          <p:cNvSpPr txBox="1"/>
          <p:nvPr/>
        </p:nvSpPr>
        <p:spPr>
          <a:xfrm>
            <a:off x="3657600" y="5334000"/>
            <a:ext cx="2209800" cy="369332"/>
          </a:xfrm>
          <a:prstGeom prst="rect">
            <a:avLst/>
          </a:prstGeom>
          <a:noFill/>
        </p:spPr>
        <p:txBody>
          <a:bodyPr wrap="square" rtlCol="0">
            <a:spAutoFit/>
          </a:bodyPr>
          <a:lstStyle/>
          <a:p>
            <a:r>
              <a:rPr lang="en-US" dirty="0" smtClean="0"/>
              <a:t>5 parameters used</a:t>
            </a:r>
            <a:endParaRPr lang="en-US"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the time varying part (cont.)</a:t>
            </a:r>
            <a:endParaRPr lang="en-US" dirty="0"/>
          </a:p>
        </p:txBody>
      </p:sp>
      <p:sp>
        <p:nvSpPr>
          <p:cNvPr id="3" name="Content Placeholder 2"/>
          <p:cNvSpPr>
            <a:spLocks noGrp="1"/>
          </p:cNvSpPr>
          <p:nvPr>
            <p:ph idx="1"/>
          </p:nvPr>
        </p:nvSpPr>
        <p:spPr/>
        <p:txBody>
          <a:bodyPr/>
          <a:lstStyle/>
          <a:p>
            <a:r>
              <a:rPr lang="en-US" dirty="0" smtClean="0"/>
              <a:t>Rate moderating function</a:t>
            </a:r>
            <a:r>
              <a:rPr lang="en-US" i="1" dirty="0" smtClean="0"/>
              <a:t> </a:t>
            </a:r>
            <a:r>
              <a:rPr lang="en-US" i="1" dirty="0" err="1" smtClean="0"/>
              <a:t>g(t</a:t>
            </a:r>
            <a:r>
              <a:rPr lang="en-US" i="1" dirty="0" smtClean="0"/>
              <a:t>)</a:t>
            </a:r>
          </a:p>
          <a:p>
            <a:pPr lvl="1"/>
            <a:r>
              <a:rPr lang="en-US" dirty="0" smtClean="0"/>
              <a:t>Directly scaled from the aforementioned curves</a:t>
            </a:r>
          </a:p>
          <a:p>
            <a:pPr lvl="1"/>
            <a:r>
              <a:rPr lang="en-US" dirty="0" smtClean="0"/>
              <a:t>Properties: </a:t>
            </a:r>
          </a:p>
          <a:p>
            <a:pPr lvl="2"/>
            <a:r>
              <a:rPr lang="en-US" dirty="0" smtClean="0"/>
              <a:t>Time of day property</a:t>
            </a:r>
          </a:p>
          <a:p>
            <a:pPr lvl="2">
              <a:buNone/>
            </a:pPr>
            <a:endParaRPr lang="en-US" dirty="0" smtClean="0"/>
          </a:p>
          <a:p>
            <a:pPr lvl="2"/>
            <a:r>
              <a:rPr lang="en-US" dirty="0" smtClean="0"/>
              <a:t>Normalization </a:t>
            </a:r>
          </a:p>
          <a:p>
            <a:pPr lvl="1">
              <a:buNone/>
            </a:pPr>
            <a:endParaRPr lang="en-US" dirty="0" smtClean="0"/>
          </a:p>
          <a:p>
            <a:pPr lvl="1">
              <a:buNone/>
            </a:pPr>
            <a:r>
              <a:rPr lang="en-US" sz="2400" dirty="0" smtClean="0"/>
              <a:t>		W is 86, 400 seconds, or 1 day</a:t>
            </a:r>
          </a:p>
          <a:p>
            <a:pPr lvl="1"/>
            <a:endParaRPr lang="en-US" dirty="0" smtClean="0"/>
          </a:p>
        </p:txBody>
      </p:sp>
      <p:pic>
        <p:nvPicPr>
          <p:cNvPr id="4" name="Picture 3" descr="Untitled.png"/>
          <p:cNvPicPr>
            <a:picLocks noChangeAspect="1"/>
          </p:cNvPicPr>
          <p:nvPr/>
        </p:nvPicPr>
        <p:blipFill>
          <a:blip r:embed="rId3"/>
          <a:stretch>
            <a:fillRect/>
          </a:stretch>
        </p:blipFill>
        <p:spPr>
          <a:xfrm>
            <a:off x="4114800" y="4191000"/>
            <a:ext cx="2316997" cy="457200"/>
          </a:xfrm>
          <a:prstGeom prst="rect">
            <a:avLst/>
          </a:prstGeom>
        </p:spPr>
      </p:pic>
      <p:pic>
        <p:nvPicPr>
          <p:cNvPr id="5" name="Picture 4" descr="Untitled.png"/>
          <p:cNvPicPr>
            <a:picLocks noChangeAspect="1"/>
          </p:cNvPicPr>
          <p:nvPr/>
        </p:nvPicPr>
        <p:blipFill>
          <a:blip r:embed="rId4"/>
          <a:stretch>
            <a:fillRect/>
          </a:stretch>
        </p:blipFill>
        <p:spPr>
          <a:xfrm>
            <a:off x="4648200" y="3352800"/>
            <a:ext cx="2228850" cy="457200"/>
          </a:xfrm>
          <a:prstGeom prst="rect">
            <a:avLst/>
          </a:prstGeom>
        </p:spPr>
      </p:pic>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8</a:t>
            </a:fld>
            <a:endParaRPr lang="en-US" dirty="0"/>
          </a:p>
        </p:txBody>
      </p:sp>
      <p:pic>
        <p:nvPicPr>
          <p:cNvPr id="7" name="Picture 6"/>
          <p:cNvPicPr>
            <a:picLocks noChangeAspect="1"/>
          </p:cNvPicPr>
          <p:nvPr/>
        </p:nvPicPr>
        <p:blipFill>
          <a:blip r:embed="rId5"/>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Q2: How long to stay on/off/tuned on a channel?</a:t>
            </a:r>
            <a:endParaRPr lang="en-US" dirty="0"/>
          </a:p>
        </p:txBody>
      </p:sp>
      <p:pic>
        <p:nvPicPr>
          <p:cNvPr id="4" name="Content Placeholder 3" descr="Untitled.png"/>
          <p:cNvPicPr>
            <a:picLocks noGrp="1" noChangeAspect="1"/>
          </p:cNvPicPr>
          <p:nvPr>
            <p:ph idx="1"/>
          </p:nvPr>
        </p:nvPicPr>
        <p:blipFill>
          <a:blip r:embed="rId3"/>
          <a:srcRect t="-1334" b="-1334"/>
          <a:stretch>
            <a:fillRect/>
          </a:stretch>
        </p:blipFill>
        <p:spPr>
          <a:xfrm>
            <a:off x="398463" y="1295400"/>
            <a:ext cx="8347075" cy="4640262"/>
          </a:xfrm>
        </p:spPr>
      </p:pic>
      <p:sp>
        <p:nvSpPr>
          <p:cNvPr id="7" name="TextBox 6"/>
          <p:cNvSpPr txBox="1"/>
          <p:nvPr/>
        </p:nvSpPr>
        <p:spPr>
          <a:xfrm>
            <a:off x="1905000" y="4343401"/>
            <a:ext cx="5597157"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dirty="0" smtClean="0"/>
              <a:t>－</a:t>
            </a:r>
            <a:r>
              <a:rPr lang="en-US" altLang="zh-CN" dirty="0" smtClean="0"/>
              <a:t> </a:t>
            </a:r>
            <a:r>
              <a:rPr lang="en-US" dirty="0" smtClean="0"/>
              <a:t>Very long tail</a:t>
            </a:r>
          </a:p>
        </p:txBody>
      </p:sp>
      <p:sp>
        <p:nvSpPr>
          <p:cNvPr id="8" name="TextBox 7"/>
          <p:cNvSpPr txBox="1"/>
          <p:nvPr/>
        </p:nvSpPr>
        <p:spPr>
          <a:xfrm>
            <a:off x="1905000" y="4724400"/>
            <a:ext cx="5597157"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dirty="0" smtClean="0"/>
              <a:t>－</a:t>
            </a:r>
            <a:r>
              <a:rPr lang="en-US" altLang="zh-CN" dirty="0" smtClean="0"/>
              <a:t> </a:t>
            </a:r>
            <a:r>
              <a:rPr lang="en-US" dirty="0" smtClean="0"/>
              <a:t>Off-session has a heavier tail than the on-session </a:t>
            </a:r>
            <a:endParaRPr lang="en-US" dirty="0"/>
          </a:p>
        </p:txBody>
      </p:sp>
      <p:sp>
        <p:nvSpPr>
          <p:cNvPr id="9" name="TextBox 8"/>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9</a:t>
            </a:fld>
            <a:endParaRPr lang="en-US" dirty="0"/>
          </a:p>
        </p:txBody>
      </p:sp>
      <p:pic>
        <p:nvPicPr>
          <p:cNvPr id="10" name="Picture 9"/>
          <p:cNvPicPr>
            <a:picLocks noChangeAspect="1"/>
          </p:cNvPicPr>
          <p:nvPr/>
        </p:nvPicPr>
        <p:blipFill>
          <a:blip r:embed="rId4"/>
          <a:stretch>
            <a:fillRect/>
          </a:stretch>
        </p:blipFill>
        <p:spPr>
          <a:xfrm>
            <a:off x="6096000" y="6019800"/>
            <a:ext cx="609600" cy="609600"/>
          </a:xfrm>
          <a:prstGeom prst="rect">
            <a:avLst/>
          </a:prstGeom>
        </p:spPr>
      </p:pic>
      <p:sp>
        <p:nvSpPr>
          <p:cNvPr id="11" name="Rounded Rectangular Callout 10"/>
          <p:cNvSpPr/>
          <p:nvPr/>
        </p:nvSpPr>
        <p:spPr>
          <a:xfrm>
            <a:off x="5715000" y="914400"/>
            <a:ext cx="3200400" cy="762000"/>
          </a:xfrm>
          <a:prstGeom prst="wedgeRoundRectCallout">
            <a:avLst>
              <a:gd name="adj1" fmla="val -8870"/>
              <a:gd name="adj2" fmla="val 10989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 5% of the on-sessions and off-sessions are over 1 day</a:t>
            </a:r>
            <a:endParaRPr lang="en-US" dirty="0"/>
          </a:p>
        </p:txBody>
      </p:sp>
      <p:sp>
        <p:nvSpPr>
          <p:cNvPr id="12" name="Oval 11"/>
          <p:cNvSpPr/>
          <p:nvPr/>
        </p:nvSpPr>
        <p:spPr>
          <a:xfrm>
            <a:off x="7010400" y="2133600"/>
            <a:ext cx="152400" cy="1524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3048000" y="5943600"/>
            <a:ext cx="3276600" cy="369332"/>
          </a:xfrm>
          <a:prstGeom prst="rect">
            <a:avLst/>
          </a:prstGeom>
          <a:noFill/>
        </p:spPr>
        <p:txBody>
          <a:bodyPr wrap="square" rtlCol="0">
            <a:spAutoFit/>
          </a:bodyPr>
          <a:lstStyle/>
          <a:p>
            <a:r>
              <a:rPr lang="en-US" dirty="0" smtClean="0"/>
              <a:t>CCDF of session lengths</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 Session Length Distribution </a:t>
            </a:r>
            <a:endParaRPr lang="en-US" dirty="0"/>
          </a:p>
        </p:txBody>
      </p:sp>
      <p:sp>
        <p:nvSpPr>
          <p:cNvPr id="3" name="Content Placeholder 2"/>
          <p:cNvSpPr>
            <a:spLocks noGrp="1"/>
          </p:cNvSpPr>
          <p:nvPr>
            <p:ph idx="1"/>
          </p:nvPr>
        </p:nvSpPr>
        <p:spPr/>
        <p:txBody>
          <a:bodyPr>
            <a:normAutofit lnSpcReduction="10000"/>
          </a:bodyPr>
          <a:lstStyle/>
          <a:p>
            <a:r>
              <a:rPr lang="en-US" dirty="0" smtClean="0"/>
              <a:t>Mixture Exponential Model</a:t>
            </a:r>
          </a:p>
          <a:p>
            <a:pPr lvl="1"/>
            <a:endParaRPr lang="en-US" dirty="0" smtClean="0"/>
          </a:p>
          <a:p>
            <a:endParaRPr lang="en-US" dirty="0" smtClean="0"/>
          </a:p>
          <a:p>
            <a:pPr>
              <a:buNone/>
            </a:pPr>
            <a:endParaRPr lang="en-US" dirty="0" smtClean="0"/>
          </a:p>
          <a:p>
            <a:r>
              <a:rPr lang="en-US" dirty="0" smtClean="0"/>
              <a:t>Parameter Estimation (EM, MLE)</a:t>
            </a:r>
          </a:p>
          <a:p>
            <a:r>
              <a:rPr lang="en-US" dirty="0" smtClean="0"/>
              <a:t>Insights</a:t>
            </a:r>
          </a:p>
          <a:p>
            <a:pPr lvl="1"/>
            <a:r>
              <a:rPr lang="en-US" dirty="0" smtClean="0"/>
              <a:t>e.g. Channel-sessions </a:t>
            </a:r>
            <a:r>
              <a:rPr lang="en-US" dirty="0" err="1" smtClean="0"/>
              <a:t>n</a:t>
            </a:r>
            <a:r>
              <a:rPr lang="en-US" dirty="0" smtClean="0"/>
              <a:t>=3</a:t>
            </a:r>
          </a:p>
          <a:p>
            <a:pPr lvl="2"/>
            <a:r>
              <a:rPr lang="en-US" dirty="0" smtClean="0"/>
              <a:t>three states: surfing, watching and idle</a:t>
            </a:r>
          </a:p>
          <a:p>
            <a:pPr lvl="2"/>
            <a:r>
              <a:rPr lang="en-US" dirty="0" smtClean="0"/>
              <a:t>1/λi (inter arrival time)</a:t>
            </a:r>
            <a:r>
              <a:rPr lang="zh-CN" altLang="en-US" dirty="0" smtClean="0"/>
              <a:t>：</a:t>
            </a:r>
            <a:r>
              <a:rPr lang="en-US" altLang="zh-CN" dirty="0" smtClean="0"/>
              <a:t> 30sec, 40 min and 5 hours </a:t>
            </a:r>
            <a:endParaRPr lang="en-US" dirty="0" smtClean="0"/>
          </a:p>
          <a:p>
            <a:endParaRPr lang="en-US" dirty="0"/>
          </a:p>
        </p:txBody>
      </p:sp>
      <p:graphicFrame>
        <p:nvGraphicFramePr>
          <p:cNvPr id="4" name="Object 3"/>
          <p:cNvGraphicFramePr>
            <a:graphicFrameLocks noChangeAspect="1"/>
          </p:cNvGraphicFramePr>
          <p:nvPr/>
        </p:nvGraphicFramePr>
        <p:xfrm>
          <a:off x="990600" y="1981200"/>
          <a:ext cx="3601142" cy="1385055"/>
        </p:xfrm>
        <a:graphic>
          <a:graphicData uri="http://schemas.openxmlformats.org/presentationml/2006/ole">
            <p:oleObj spid="_x0000_s45058" name="Equation" r:id="rId4" imgW="0" imgH="0" progId="Equation.3">
              <p:embed/>
            </p:oleObj>
          </a:graphicData>
        </a:graphic>
      </p:graphicFrame>
      <p:pic>
        <p:nvPicPr>
          <p:cNvPr id="7" name="Picture 6" descr="Untitled.png"/>
          <p:cNvPicPr>
            <a:picLocks noChangeAspect="1"/>
          </p:cNvPicPr>
          <p:nvPr/>
        </p:nvPicPr>
        <p:blipFill>
          <a:blip r:embed="rId5"/>
          <a:stretch>
            <a:fillRect/>
          </a:stretch>
        </p:blipFill>
        <p:spPr>
          <a:xfrm>
            <a:off x="5715000" y="1524000"/>
            <a:ext cx="3177011" cy="1752600"/>
          </a:xfrm>
          <a:prstGeom prst="rect">
            <a:avLst/>
          </a:prstGeom>
        </p:spPr>
      </p:pic>
      <p:sp>
        <p:nvSpPr>
          <p:cNvPr id="10" name="TextBox 9"/>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10</a:t>
            </a:fld>
            <a:endParaRPr lang="en-US" dirty="0"/>
          </a:p>
        </p:txBody>
      </p:sp>
      <p:pic>
        <p:nvPicPr>
          <p:cNvPr id="9" name="Picture 8"/>
          <p:cNvPicPr>
            <a:picLocks noChangeAspect="1"/>
          </p:cNvPicPr>
          <p:nvPr/>
        </p:nvPicPr>
        <p:blipFill>
          <a:blip r:embed="rId6"/>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Q3: Switch to which channel?</a:t>
            </a:r>
            <a:endParaRPr lang="en-US" dirty="0"/>
          </a:p>
        </p:txBody>
      </p:sp>
      <p:sp>
        <p:nvSpPr>
          <p:cNvPr id="7" name="Content Placeholder 6"/>
          <p:cNvSpPr>
            <a:spLocks noGrp="1"/>
          </p:cNvSpPr>
          <p:nvPr>
            <p:ph idx="1"/>
          </p:nvPr>
        </p:nvSpPr>
        <p:spPr/>
        <p:txBody>
          <a:bodyPr/>
          <a:lstStyle/>
          <a:p>
            <a:r>
              <a:rPr lang="en-US" dirty="0" smtClean="0"/>
              <a:t>Sequential-scanning vs. target-switching</a:t>
            </a:r>
          </a:p>
          <a:p>
            <a:pPr lvl="1"/>
            <a:r>
              <a:rPr lang="en-US" dirty="0" smtClean="0"/>
              <a:t>56% vs. 44%</a:t>
            </a:r>
          </a:p>
          <a:p>
            <a:pPr lvl="1"/>
            <a:r>
              <a:rPr lang="en-US" dirty="0" smtClean="0"/>
              <a:t>Sequential scanning is lower than our expectation</a:t>
            </a:r>
          </a:p>
          <a:p>
            <a:r>
              <a:rPr lang="en-US" dirty="0" smtClean="0"/>
              <a:t>Sequential scanning</a:t>
            </a:r>
          </a:p>
          <a:p>
            <a:pPr lvl="1"/>
            <a:r>
              <a:rPr lang="en-US" dirty="0" smtClean="0"/>
              <a:t>Up vs. Down: 2:1</a:t>
            </a:r>
          </a:p>
          <a:p>
            <a:r>
              <a:rPr lang="en-US" dirty="0" smtClean="0"/>
              <a:t>Target switching</a:t>
            </a:r>
          </a:p>
          <a:p>
            <a:pPr lvl="1"/>
            <a:r>
              <a:rPr lang="en-US" dirty="0" smtClean="0"/>
              <a:t>?</a:t>
            </a:r>
          </a:p>
          <a:p>
            <a:endParaRPr lang="en-US" dirty="0"/>
          </a:p>
        </p:txBody>
      </p:sp>
      <p:sp>
        <p:nvSpPr>
          <p:cNvPr id="10" name="TextBox 9"/>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11</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 Channel Popularity (Target Switching)</a:t>
            </a:r>
            <a:endParaRPr lang="en-US" dirty="0"/>
          </a:p>
        </p:txBody>
      </p:sp>
      <p:sp>
        <p:nvSpPr>
          <p:cNvPr id="7" name="TextBox 6"/>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12</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pic>
        <p:nvPicPr>
          <p:cNvPr id="9" name="Content Placeholder 8" descr="Untitled.png"/>
          <p:cNvPicPr>
            <a:picLocks noGrp="1" noChangeAspect="1"/>
          </p:cNvPicPr>
          <p:nvPr>
            <p:ph idx="1"/>
          </p:nvPr>
        </p:nvPicPr>
        <p:blipFill>
          <a:blip r:embed="rId4"/>
          <a:srcRect t="-140" b="-140"/>
          <a:stretch>
            <a:fillRect/>
          </a:stretch>
        </p:blipFill>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a:t>
            </a:r>
            <a:endParaRPr lang="en-US" dirty="0"/>
          </a:p>
        </p:txBody>
      </p:sp>
      <p:sp>
        <p:nvSpPr>
          <p:cNvPr id="3" name="Content Placeholder 2"/>
          <p:cNvSpPr>
            <a:spLocks noGrp="1"/>
          </p:cNvSpPr>
          <p:nvPr>
            <p:ph sz="quarter" idx="1"/>
          </p:nvPr>
        </p:nvSpPr>
        <p:spPr>
          <a:xfrm>
            <a:off x="457200" y="1587242"/>
            <a:ext cx="8229600" cy="4525963"/>
          </a:xfrm>
        </p:spPr>
        <p:txBody>
          <a:bodyPr>
            <a:normAutofit/>
          </a:bodyPr>
          <a:lstStyle/>
          <a:p>
            <a:r>
              <a:rPr lang="en-US" dirty="0" smtClean="0">
                <a:solidFill>
                  <a:schemeClr val="bg1">
                    <a:lumMod val="50000"/>
                  </a:schemeClr>
                </a:solidFill>
              </a:rPr>
              <a:t>IPTV architecture overview &amp; data collection</a:t>
            </a:r>
          </a:p>
          <a:p>
            <a:r>
              <a:rPr lang="en-US" dirty="0" smtClean="0">
                <a:solidFill>
                  <a:srgbClr val="7F7F7F"/>
                </a:solidFill>
              </a:rPr>
              <a:t>Empirical </a:t>
            </a:r>
            <a:r>
              <a:rPr lang="en-US" dirty="0" smtClean="0">
                <a:solidFill>
                  <a:srgbClr val="7F7F7F"/>
                </a:solidFill>
              </a:rPr>
              <a:t>observation and modeling</a:t>
            </a:r>
          </a:p>
          <a:p>
            <a:r>
              <a:rPr lang="en-US" dirty="0" smtClean="0"/>
              <a:t>Workload </a:t>
            </a:r>
            <a:r>
              <a:rPr lang="en-US" dirty="0" smtClean="0"/>
              <a:t>generator </a:t>
            </a:r>
          </a:p>
          <a:p>
            <a:pPr>
              <a:buNone/>
            </a:pPr>
            <a:r>
              <a:rPr lang="en-US" dirty="0" smtClean="0">
                <a:solidFill>
                  <a:srgbClr val="7F7F7F"/>
                </a:solidFill>
              </a:rPr>
              <a:t> </a:t>
            </a:r>
            <a:r>
              <a:rPr lang="en-US" dirty="0" smtClean="0">
                <a:solidFill>
                  <a:srgbClr val="7F7F7F"/>
                </a:solidFill>
              </a:rPr>
              <a:t>Conclusion</a:t>
            </a:r>
            <a:r>
              <a:rPr lang="en-US" dirty="0" smtClean="0">
                <a:solidFill>
                  <a:srgbClr val="7F7F7F"/>
                </a:solidFill>
              </a:rPr>
              <a:t>	</a:t>
            </a:r>
            <a:r>
              <a:rPr lang="en-US" dirty="0" smtClean="0"/>
              <a:t>	</a:t>
            </a:r>
            <a:endParaRPr lang="en-US" dirty="0"/>
          </a:p>
        </p:txBody>
      </p:sp>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13</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Untitled 2.png"/>
          <p:cNvPicPr>
            <a:picLocks noChangeAspect="1"/>
          </p:cNvPicPr>
          <p:nvPr/>
        </p:nvPicPr>
        <p:blipFill>
          <a:blip r:embed="rId2"/>
          <a:stretch>
            <a:fillRect/>
          </a:stretch>
        </p:blipFill>
        <p:spPr>
          <a:xfrm>
            <a:off x="1676400" y="2971800"/>
            <a:ext cx="3708400" cy="463550"/>
          </a:xfrm>
          <a:prstGeom prst="rect">
            <a:avLst/>
          </a:prstGeom>
        </p:spPr>
      </p:pic>
      <p:sp>
        <p:nvSpPr>
          <p:cNvPr id="2" name="Title 1"/>
          <p:cNvSpPr>
            <a:spLocks noGrp="1"/>
          </p:cNvSpPr>
          <p:nvPr>
            <p:ph type="title"/>
          </p:nvPr>
        </p:nvSpPr>
        <p:spPr/>
        <p:txBody>
          <a:bodyPr/>
          <a:lstStyle/>
          <a:p>
            <a:r>
              <a:rPr lang="en-US" dirty="0" smtClean="0"/>
              <a:t>Workload Generator </a:t>
            </a:r>
            <a:r>
              <a:rPr lang="en-US" sz="3000" dirty="0" smtClean="0"/>
              <a:t>SIMULWATCH</a:t>
            </a:r>
            <a:endParaRPr lang="en-US" dirty="0"/>
          </a:p>
        </p:txBody>
      </p:sp>
      <p:sp>
        <p:nvSpPr>
          <p:cNvPr id="3" name="Content Placeholder 2"/>
          <p:cNvSpPr>
            <a:spLocks noGrp="1"/>
          </p:cNvSpPr>
          <p:nvPr>
            <p:ph idx="1"/>
          </p:nvPr>
        </p:nvSpPr>
        <p:spPr/>
        <p:txBody>
          <a:bodyPr/>
          <a:lstStyle/>
          <a:p>
            <a:r>
              <a:rPr lang="en-US" dirty="0" smtClean="0"/>
              <a:t>Event-driven simulator </a:t>
            </a:r>
          </a:p>
          <a:p>
            <a:pPr lvl="1"/>
            <a:r>
              <a:rPr lang="en-US" dirty="0" smtClean="0"/>
              <a:t>Timing to turn on and off</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Timing to switch channel</a:t>
            </a:r>
          </a:p>
          <a:p>
            <a:pPr lvl="1"/>
            <a:r>
              <a:rPr lang="en-US" dirty="0" smtClean="0"/>
              <a:t>Switch to which channel</a:t>
            </a:r>
          </a:p>
          <a:p>
            <a:pPr lvl="1">
              <a:buNone/>
            </a:pPr>
            <a:endParaRPr lang="en-US" dirty="0"/>
          </a:p>
        </p:txBody>
      </p:sp>
      <p:grpSp>
        <p:nvGrpSpPr>
          <p:cNvPr id="4" name="Group 51"/>
          <p:cNvGrpSpPr/>
          <p:nvPr/>
        </p:nvGrpSpPr>
        <p:grpSpPr>
          <a:xfrm>
            <a:off x="1752600" y="3733801"/>
            <a:ext cx="4038600" cy="1447800"/>
            <a:chOff x="2590800" y="2623165"/>
            <a:chExt cx="3687972" cy="2318023"/>
          </a:xfrm>
        </p:grpSpPr>
        <p:sp>
          <p:nvSpPr>
            <p:cNvPr id="5" name="Oval 4"/>
            <p:cNvSpPr/>
            <p:nvPr/>
          </p:nvSpPr>
          <p:spPr>
            <a:xfrm>
              <a:off x="2590800" y="2623959"/>
              <a:ext cx="920070" cy="92007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OFF1</a:t>
              </a:r>
              <a:endParaRPr lang="en-US" dirty="0"/>
            </a:p>
          </p:txBody>
        </p:sp>
        <p:sp>
          <p:nvSpPr>
            <p:cNvPr id="6" name="Oval 5"/>
            <p:cNvSpPr/>
            <p:nvPr/>
          </p:nvSpPr>
          <p:spPr>
            <a:xfrm>
              <a:off x="2590800" y="4020324"/>
              <a:ext cx="920070" cy="92007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OFF2</a:t>
              </a:r>
              <a:endParaRPr lang="en-US" dirty="0"/>
            </a:p>
          </p:txBody>
        </p:sp>
        <p:sp>
          <p:nvSpPr>
            <p:cNvPr id="7" name="Oval 6"/>
            <p:cNvSpPr/>
            <p:nvPr/>
          </p:nvSpPr>
          <p:spPr>
            <a:xfrm>
              <a:off x="5358702" y="2623959"/>
              <a:ext cx="920070" cy="92007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ON1</a:t>
              </a:r>
              <a:endParaRPr lang="en-US" sz="1600" dirty="0"/>
            </a:p>
          </p:txBody>
        </p:sp>
        <p:sp>
          <p:nvSpPr>
            <p:cNvPr id="8" name="Oval 7"/>
            <p:cNvSpPr/>
            <p:nvPr/>
          </p:nvSpPr>
          <p:spPr>
            <a:xfrm>
              <a:off x="5358702" y="4020324"/>
              <a:ext cx="920070" cy="92007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ON2</a:t>
              </a:r>
              <a:endParaRPr lang="en-US" sz="1600" dirty="0"/>
            </a:p>
          </p:txBody>
        </p:sp>
        <p:cxnSp>
          <p:nvCxnSpPr>
            <p:cNvPr id="9" name="Curved Connector 8"/>
            <p:cNvCxnSpPr>
              <a:stCxn id="5" idx="0"/>
              <a:endCxn id="7" idx="0"/>
            </p:cNvCxnSpPr>
            <p:nvPr/>
          </p:nvCxnSpPr>
          <p:spPr>
            <a:xfrm rot="5400000" flipH="1" flipV="1">
              <a:off x="4434786" y="1240008"/>
              <a:ext cx="1588" cy="2767902"/>
            </a:xfrm>
            <a:prstGeom prst="curvedConnector3">
              <a:avLst>
                <a:gd name="adj1" fmla="val 14395466"/>
              </a:avLst>
            </a:prstGeom>
            <a:ln>
              <a:tailEnd type="arrow"/>
            </a:ln>
          </p:spPr>
          <p:style>
            <a:lnRef idx="1">
              <a:schemeClr val="accent1"/>
            </a:lnRef>
            <a:fillRef idx="2">
              <a:schemeClr val="accent1"/>
            </a:fillRef>
            <a:effectRef idx="1">
              <a:schemeClr val="accent1"/>
            </a:effectRef>
            <a:fontRef idx="minor">
              <a:schemeClr val="dk1"/>
            </a:fontRef>
          </p:style>
        </p:cxnSp>
        <p:cxnSp>
          <p:nvCxnSpPr>
            <p:cNvPr id="10" name="Shape 9"/>
            <p:cNvCxnSpPr>
              <a:stCxn id="5" idx="6"/>
              <a:endCxn id="8" idx="1"/>
            </p:cNvCxnSpPr>
            <p:nvPr/>
          </p:nvCxnSpPr>
          <p:spPr>
            <a:xfrm>
              <a:off x="3510870" y="3083994"/>
              <a:ext cx="1982573" cy="1071071"/>
            </a:xfrm>
            <a:prstGeom prst="curvedConnector2">
              <a:avLst/>
            </a:prstGeom>
            <a:ln>
              <a:tailEnd type="arrow"/>
            </a:ln>
          </p:spPr>
          <p:style>
            <a:lnRef idx="1">
              <a:schemeClr val="accent1"/>
            </a:lnRef>
            <a:fillRef idx="2">
              <a:schemeClr val="accent1"/>
            </a:fillRef>
            <a:effectRef idx="1">
              <a:schemeClr val="accent1"/>
            </a:effectRef>
            <a:fontRef idx="minor">
              <a:schemeClr val="dk1"/>
            </a:fontRef>
          </p:style>
        </p:cxnSp>
        <p:cxnSp>
          <p:nvCxnSpPr>
            <p:cNvPr id="11" name="Shape 10"/>
            <p:cNvCxnSpPr>
              <a:stCxn id="6" idx="7"/>
              <a:endCxn id="7" idx="2"/>
            </p:cNvCxnSpPr>
            <p:nvPr/>
          </p:nvCxnSpPr>
          <p:spPr>
            <a:xfrm rot="5400000" flipH="1" flipV="1">
              <a:off x="3831880" y="2628244"/>
              <a:ext cx="1071071" cy="1982573"/>
            </a:xfrm>
            <a:prstGeom prst="curvedConnector2">
              <a:avLst/>
            </a:prstGeom>
            <a:ln>
              <a:tailEnd type="arrow"/>
            </a:ln>
          </p:spPr>
          <p:style>
            <a:lnRef idx="1">
              <a:schemeClr val="accent1"/>
            </a:lnRef>
            <a:fillRef idx="2">
              <a:schemeClr val="accent1"/>
            </a:fillRef>
            <a:effectRef idx="1">
              <a:schemeClr val="accent1"/>
            </a:effectRef>
            <a:fontRef idx="minor">
              <a:schemeClr val="dk1"/>
            </a:fontRef>
          </p:style>
        </p:cxnSp>
        <p:cxnSp>
          <p:nvCxnSpPr>
            <p:cNvPr id="12" name="Shape 11"/>
            <p:cNvCxnSpPr>
              <a:stCxn id="6" idx="6"/>
              <a:endCxn id="7" idx="3"/>
            </p:cNvCxnSpPr>
            <p:nvPr/>
          </p:nvCxnSpPr>
          <p:spPr>
            <a:xfrm flipV="1">
              <a:off x="3510870" y="3409288"/>
              <a:ext cx="1982573" cy="1071071"/>
            </a:xfrm>
            <a:prstGeom prst="curvedConnector2">
              <a:avLst/>
            </a:prstGeom>
            <a:ln>
              <a:tailEnd type="arrow"/>
            </a:ln>
          </p:spPr>
          <p:style>
            <a:lnRef idx="1">
              <a:schemeClr val="accent1"/>
            </a:lnRef>
            <a:fillRef idx="2">
              <a:schemeClr val="accent1"/>
            </a:fillRef>
            <a:effectRef idx="1">
              <a:schemeClr val="accent1"/>
            </a:effectRef>
            <a:fontRef idx="minor">
              <a:schemeClr val="dk1"/>
            </a:fontRef>
          </p:style>
        </p:cxnSp>
        <p:cxnSp>
          <p:nvCxnSpPr>
            <p:cNvPr id="13" name="Shape 12"/>
            <p:cNvCxnSpPr>
              <a:stCxn id="8" idx="2"/>
              <a:endCxn id="5" idx="5"/>
            </p:cNvCxnSpPr>
            <p:nvPr/>
          </p:nvCxnSpPr>
          <p:spPr>
            <a:xfrm rot="10800000">
              <a:off x="3376130" y="3409289"/>
              <a:ext cx="1982573" cy="1071071"/>
            </a:xfrm>
            <a:prstGeom prst="curvedConnector2">
              <a:avLst/>
            </a:prstGeom>
            <a:ln>
              <a:tailEnd type="arrow"/>
            </a:ln>
          </p:spPr>
          <p:style>
            <a:lnRef idx="1">
              <a:schemeClr val="accent1"/>
            </a:lnRef>
            <a:fillRef idx="2">
              <a:schemeClr val="accent1"/>
            </a:fillRef>
            <a:effectRef idx="1">
              <a:schemeClr val="accent1"/>
            </a:effectRef>
            <a:fontRef idx="minor">
              <a:schemeClr val="dk1"/>
            </a:fontRef>
          </p:style>
        </p:cxnSp>
        <p:cxnSp>
          <p:nvCxnSpPr>
            <p:cNvPr id="14" name="Curved Connector 13"/>
            <p:cNvCxnSpPr>
              <a:stCxn id="6" idx="4"/>
              <a:endCxn id="8" idx="4"/>
            </p:cNvCxnSpPr>
            <p:nvPr/>
          </p:nvCxnSpPr>
          <p:spPr>
            <a:xfrm rot="16200000" flipH="1">
              <a:off x="4434786" y="3556443"/>
              <a:ext cx="1588" cy="2767902"/>
            </a:xfrm>
            <a:prstGeom prst="curvedConnector3">
              <a:avLst>
                <a:gd name="adj1" fmla="val 14395466"/>
              </a:avLst>
            </a:prstGeom>
            <a:ln>
              <a:tailEnd type="arrow"/>
            </a:ln>
          </p:spPr>
          <p:style>
            <a:lnRef idx="1">
              <a:schemeClr val="accent1"/>
            </a:lnRef>
            <a:fillRef idx="2">
              <a:schemeClr val="accent1"/>
            </a:fillRef>
            <a:effectRef idx="1">
              <a:schemeClr val="accent1"/>
            </a:effectRef>
            <a:fontRef idx="minor">
              <a:schemeClr val="dk1"/>
            </a:fontRef>
          </p:style>
        </p:cxnSp>
        <p:cxnSp>
          <p:nvCxnSpPr>
            <p:cNvPr id="15" name="Curved Connector 14"/>
            <p:cNvCxnSpPr>
              <a:stCxn id="7" idx="1"/>
              <a:endCxn id="5" idx="7"/>
            </p:cNvCxnSpPr>
            <p:nvPr/>
          </p:nvCxnSpPr>
          <p:spPr>
            <a:xfrm rot="16200000" flipV="1">
              <a:off x="4434786" y="1700043"/>
              <a:ext cx="1588" cy="2117314"/>
            </a:xfrm>
            <a:prstGeom prst="curvedConnector3">
              <a:avLst>
                <a:gd name="adj1" fmla="val -783375"/>
              </a:avLst>
            </a:prstGeom>
            <a:ln>
              <a:tailEnd type="arrow"/>
            </a:ln>
          </p:spPr>
          <p:style>
            <a:lnRef idx="1">
              <a:schemeClr val="accent1"/>
            </a:lnRef>
            <a:fillRef idx="2">
              <a:schemeClr val="accent1"/>
            </a:fillRef>
            <a:effectRef idx="1">
              <a:schemeClr val="accent1"/>
            </a:effectRef>
            <a:fontRef idx="minor">
              <a:schemeClr val="dk1"/>
            </a:fontRef>
          </p:style>
        </p:cxnSp>
        <p:cxnSp>
          <p:nvCxnSpPr>
            <p:cNvPr id="16" name="Shape 15"/>
            <p:cNvCxnSpPr>
              <a:endCxn id="8" idx="3"/>
            </p:cNvCxnSpPr>
            <p:nvPr/>
          </p:nvCxnSpPr>
          <p:spPr>
            <a:xfrm>
              <a:off x="3376129" y="4805653"/>
              <a:ext cx="2117314" cy="1588"/>
            </a:xfrm>
            <a:prstGeom prst="curvedConnector4">
              <a:avLst>
                <a:gd name="adj1" fmla="val 46818"/>
                <a:gd name="adj2" fmla="val 392380"/>
              </a:avLst>
            </a:prstGeom>
            <a:ln>
              <a:headEnd type="arrow"/>
              <a:tailEnd type="none"/>
            </a:ln>
          </p:spPr>
          <p:style>
            <a:lnRef idx="1">
              <a:schemeClr val="accent1"/>
            </a:lnRef>
            <a:fillRef idx="2">
              <a:schemeClr val="accent1"/>
            </a:fillRef>
            <a:effectRef idx="1">
              <a:schemeClr val="accent1"/>
            </a:effectRef>
            <a:fontRef idx="minor">
              <a:schemeClr val="dk1"/>
            </a:fontRef>
          </p:style>
        </p:cxnSp>
      </p:grpSp>
      <p:sp>
        <p:nvSpPr>
          <p:cNvPr id="21" name="Rectangular Callout 20"/>
          <p:cNvSpPr/>
          <p:nvPr/>
        </p:nvSpPr>
        <p:spPr>
          <a:xfrm>
            <a:off x="457200" y="2438400"/>
            <a:ext cx="2514600" cy="533400"/>
          </a:xfrm>
          <a:prstGeom prst="wedgeRectCallout">
            <a:avLst>
              <a:gd name="adj1" fmla="val 16285"/>
              <a:gd name="adj2" fmla="val 7961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Branching probability</a:t>
            </a:r>
            <a:endParaRPr lang="en-US" dirty="0"/>
          </a:p>
        </p:txBody>
      </p:sp>
      <p:sp>
        <p:nvSpPr>
          <p:cNvPr id="22" name="Rectangular Callout 21"/>
          <p:cNvSpPr/>
          <p:nvPr/>
        </p:nvSpPr>
        <p:spPr>
          <a:xfrm>
            <a:off x="4800600" y="2438400"/>
            <a:ext cx="2514600" cy="533400"/>
          </a:xfrm>
          <a:prstGeom prst="wedgeRectCallout">
            <a:avLst>
              <a:gd name="adj1" fmla="val -40659"/>
              <a:gd name="adj2" fmla="val 6561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Moderating function</a:t>
            </a:r>
            <a:endParaRPr lang="en-US" dirty="0"/>
          </a:p>
        </p:txBody>
      </p:sp>
      <p:pic>
        <p:nvPicPr>
          <p:cNvPr id="23" name="Picture 22"/>
          <p:cNvPicPr>
            <a:picLocks noChangeAspect="1"/>
          </p:cNvPicPr>
          <p:nvPr/>
        </p:nvPicPr>
        <p:blipFill>
          <a:blip r:embed="rId3"/>
          <a:stretch>
            <a:fillRect/>
          </a:stretch>
        </p:blipFill>
        <p:spPr>
          <a:xfrm>
            <a:off x="6096000" y="6019800"/>
            <a:ext cx="609600" cy="609600"/>
          </a:xfrm>
          <a:prstGeom prst="rect">
            <a:avLst/>
          </a:prstGeom>
        </p:spPr>
      </p:pic>
      <p:sp>
        <p:nvSpPr>
          <p:cNvPr id="24" name="Rectangular Callout 23"/>
          <p:cNvSpPr/>
          <p:nvPr/>
        </p:nvSpPr>
        <p:spPr>
          <a:xfrm>
            <a:off x="3048000" y="2438400"/>
            <a:ext cx="1600200" cy="533400"/>
          </a:xfrm>
          <a:prstGeom prst="wedgeRectCallout">
            <a:avLst>
              <a:gd name="adj1" fmla="val -21843"/>
              <a:gd name="adj2" fmla="val 8662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Base rate</a:t>
            </a:r>
            <a:endParaRPr lang="en-US"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Evaluation</a:t>
            </a:r>
            <a:endParaRPr lang="en-US" dirty="0"/>
          </a:p>
        </p:txBody>
      </p:sp>
      <p:sp>
        <p:nvSpPr>
          <p:cNvPr id="3" name="Content Placeholder 2"/>
          <p:cNvSpPr>
            <a:spLocks noGrp="1"/>
          </p:cNvSpPr>
          <p:nvPr>
            <p:ph idx="1"/>
          </p:nvPr>
        </p:nvSpPr>
        <p:spPr/>
        <p:txBody>
          <a:bodyPr/>
          <a:lstStyle/>
          <a:p>
            <a:r>
              <a:rPr lang="en-US" dirty="0" smtClean="0"/>
              <a:t>Settings</a:t>
            </a:r>
          </a:p>
          <a:p>
            <a:pPr lvl="1"/>
            <a:r>
              <a:rPr lang="en-US" sz="2400" dirty="0" smtClean="0"/>
              <a:t>2 millions </a:t>
            </a:r>
            <a:r>
              <a:rPr lang="en-US" sz="2400" dirty="0" err="1" smtClean="0"/>
              <a:t>STBs</a:t>
            </a:r>
            <a:r>
              <a:rPr lang="en-US" sz="2400" dirty="0" smtClean="0"/>
              <a:t> and 700 channels </a:t>
            </a:r>
          </a:p>
          <a:p>
            <a:pPr lvl="1"/>
            <a:r>
              <a:rPr lang="en-US" sz="2400" dirty="0" smtClean="0"/>
              <a:t>One day synthetic trace</a:t>
            </a:r>
          </a:p>
          <a:p>
            <a:pPr lvl="1"/>
            <a:r>
              <a:rPr lang="en-US" sz="2400" dirty="0" smtClean="0"/>
              <a:t>Compare with real trace on a date (different from training data)</a:t>
            </a:r>
            <a:endParaRPr lang="en-US" dirty="0" smtClean="0"/>
          </a:p>
          <a:p>
            <a:r>
              <a:rPr lang="en-US" dirty="0" smtClean="0"/>
              <a:t>Comparison</a:t>
            </a:r>
          </a:p>
          <a:p>
            <a:pPr lvl="1"/>
            <a:r>
              <a:rPr lang="en-US" sz="2400" dirty="0" smtClean="0"/>
              <a:t>Properties that we explicitly model</a:t>
            </a:r>
          </a:p>
          <a:p>
            <a:pPr lvl="1"/>
            <a:r>
              <a:rPr lang="en-US" sz="2400" dirty="0" smtClean="0"/>
              <a:t>Properties that we do not explicitly model</a:t>
            </a:r>
          </a:p>
          <a:p>
            <a:pPr lvl="1"/>
            <a:r>
              <a:rPr lang="en-US" sz="2400" dirty="0" smtClean="0"/>
              <a:t>A case study </a:t>
            </a:r>
          </a:p>
          <a:p>
            <a:pPr lvl="1"/>
            <a:endParaRPr lang="en-US" dirty="0" smtClean="0"/>
          </a:p>
        </p:txBody>
      </p:sp>
      <p:pic>
        <p:nvPicPr>
          <p:cNvPr id="4" name="Picture 3"/>
          <p:cNvPicPr>
            <a:picLocks noChangeAspect="1"/>
          </p:cNvPicPr>
          <p:nvPr/>
        </p:nvPicPr>
        <p:blipFill>
          <a:blip r:embed="rId2"/>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Explicitly Modeled - Example</a:t>
            </a:r>
            <a:endParaRPr lang="en-US" dirty="0"/>
          </a:p>
        </p:txBody>
      </p:sp>
      <p:pic>
        <p:nvPicPr>
          <p:cNvPr id="5" name="Content Placeholder 4" descr="Untitled.png"/>
          <p:cNvPicPr>
            <a:picLocks noGrp="1" noChangeAspect="1"/>
          </p:cNvPicPr>
          <p:nvPr>
            <p:ph idx="1"/>
          </p:nvPr>
        </p:nvPicPr>
        <p:blipFill>
          <a:blip r:embed="rId2"/>
          <a:srcRect l="-14461" r="-14461"/>
          <a:stretch>
            <a:fillRect/>
          </a:stretch>
        </p:blipFill>
        <p:spPr>
          <a:xfrm>
            <a:off x="533400" y="1524000"/>
            <a:ext cx="7315200" cy="4066627"/>
          </a:xfrm>
        </p:spPr>
      </p:pic>
      <p:pic>
        <p:nvPicPr>
          <p:cNvPr id="6" name="Picture 5"/>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not explicitly modeled</a:t>
            </a:r>
            <a:endParaRPr lang="en-US" dirty="0"/>
          </a:p>
        </p:txBody>
      </p:sp>
      <p:pic>
        <p:nvPicPr>
          <p:cNvPr id="6" name="Content Placeholder 5" descr="Untitled.png"/>
          <p:cNvPicPr>
            <a:picLocks noGrp="1" noChangeAspect="1"/>
          </p:cNvPicPr>
          <p:nvPr>
            <p:ph idx="1"/>
          </p:nvPr>
        </p:nvPicPr>
        <p:blipFill>
          <a:blip r:embed="rId3"/>
          <a:srcRect l="-908" r="-908"/>
          <a:stretch>
            <a:fillRect/>
          </a:stretch>
        </p:blipFill>
        <p:spPr>
          <a:xfrm>
            <a:off x="609600" y="1371600"/>
            <a:ext cx="7798789" cy="4335462"/>
          </a:xfrm>
        </p:spPr>
      </p:pic>
      <p:sp>
        <p:nvSpPr>
          <p:cNvPr id="7" name="TextBox 6"/>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17</a:t>
            </a:fld>
            <a:endParaRPr lang="en-US" dirty="0"/>
          </a:p>
        </p:txBody>
      </p:sp>
      <p:pic>
        <p:nvPicPr>
          <p:cNvPr id="5" name="Picture 4"/>
          <p:cNvPicPr>
            <a:picLocks noChangeAspect="1"/>
          </p:cNvPicPr>
          <p:nvPr/>
        </p:nvPicPr>
        <p:blipFill>
          <a:blip r:embed="rId4"/>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dirty="0" smtClean="0"/>
              <a:t>Consider single router in one VHO, 2000+ users connected</a:t>
            </a:r>
          </a:p>
          <a:p>
            <a:r>
              <a:rPr lang="en-US" dirty="0" smtClean="0"/>
              <a:t>Evaluate the bandwidth requirement for a router</a:t>
            </a:r>
          </a:p>
          <a:p>
            <a:r>
              <a:rPr lang="en-US" dirty="0" smtClean="0"/>
              <a:t>Bandwidth</a:t>
            </a:r>
          </a:p>
          <a:p>
            <a:pPr lvl="1"/>
            <a:r>
              <a:rPr lang="en-US" altLang="zh-CN" dirty="0" smtClean="0"/>
              <a:t>Simultaneous m</a:t>
            </a:r>
            <a:r>
              <a:rPr lang="en-US" dirty="0" smtClean="0"/>
              <a:t>ulticast streams</a:t>
            </a:r>
          </a:p>
          <a:p>
            <a:pPr lvl="1"/>
            <a:r>
              <a:rPr lang="en-US" altLang="zh-CN" dirty="0" smtClean="0"/>
              <a:t>Simultaneous </a:t>
            </a:r>
            <a:r>
              <a:rPr lang="en-US" altLang="zh-CN" dirty="0" err="1" smtClean="0"/>
              <a:t>u</a:t>
            </a:r>
            <a:r>
              <a:rPr lang="en-US" dirty="0" err="1" smtClean="0"/>
              <a:t>nicast</a:t>
            </a:r>
            <a:r>
              <a:rPr lang="en-US" dirty="0" smtClean="0"/>
              <a:t> streams</a:t>
            </a:r>
          </a:p>
        </p:txBody>
      </p:sp>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18</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a:t>
            </a:r>
            <a:r>
              <a:rPr lang="en-US" dirty="0" err="1" smtClean="0"/>
              <a:t>Unicast</a:t>
            </a:r>
            <a:endParaRPr lang="en-US" dirty="0"/>
          </a:p>
        </p:txBody>
      </p:sp>
      <p:pic>
        <p:nvPicPr>
          <p:cNvPr id="4" name="Content Placeholder 3" descr="Untitled.png"/>
          <p:cNvPicPr>
            <a:picLocks noGrp="1" noChangeAspect="1"/>
          </p:cNvPicPr>
          <p:nvPr>
            <p:ph idx="1"/>
          </p:nvPr>
        </p:nvPicPr>
        <p:blipFill>
          <a:blip r:embed="rId3"/>
          <a:srcRect l="-5455" r="-5455"/>
          <a:stretch>
            <a:fillRect/>
          </a:stretch>
        </p:blipFill>
        <p:spPr/>
      </p:pic>
      <p:sp>
        <p:nvSpPr>
          <p:cNvPr id="7" name="Line Callout 1 6"/>
          <p:cNvSpPr/>
          <p:nvPr/>
        </p:nvSpPr>
        <p:spPr>
          <a:xfrm>
            <a:off x="5027986" y="3012724"/>
            <a:ext cx="3071218" cy="745083"/>
          </a:xfrm>
          <a:prstGeom prst="borderCallout1">
            <a:avLst>
              <a:gd name="adj1" fmla="val 18750"/>
              <a:gd name="adj2" fmla="val -8333"/>
              <a:gd name="adj3" fmla="val 108151"/>
              <a:gd name="adj4" fmla="val -1965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correlated channel switches at hour boundaries</a:t>
            </a:r>
            <a:endParaRPr lang="en-US" dirty="0"/>
          </a:p>
        </p:txBody>
      </p:sp>
      <p:sp>
        <p:nvSpPr>
          <p:cNvPr id="8" name="TextBox 7"/>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19</a:t>
            </a:fld>
            <a:endParaRPr lang="en-US" dirty="0"/>
          </a:p>
        </p:txBody>
      </p:sp>
      <p:pic>
        <p:nvPicPr>
          <p:cNvPr id="6" name="Picture 5"/>
          <p:cNvPicPr>
            <a:picLocks noChangeAspect="1"/>
          </p:cNvPicPr>
          <p:nvPr/>
        </p:nvPicPr>
        <p:blipFill>
          <a:blip r:embed="rId4"/>
          <a:stretch>
            <a:fillRect/>
          </a:stretch>
        </p:blipFill>
        <p:spPr>
          <a:xfrm>
            <a:off x="6096000" y="6019800"/>
            <a:ext cx="609600" cy="609600"/>
          </a:xfrm>
          <a:prstGeom prst="rect">
            <a:avLst/>
          </a:prstGeom>
        </p:spPr>
      </p:pic>
      <p:sp>
        <p:nvSpPr>
          <p:cNvPr id="9" name="Oval 8"/>
          <p:cNvSpPr/>
          <p:nvPr/>
        </p:nvSpPr>
        <p:spPr>
          <a:xfrm>
            <a:off x="1828800" y="3352800"/>
            <a:ext cx="228600" cy="228600"/>
          </a:xfrm>
          <a:prstGeom prst="ellipse">
            <a:avLst/>
          </a:prstGeom>
          <a:solidFill>
            <a:srgbClr val="FF0000">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Multicast</a:t>
            </a:r>
            <a:endParaRPr lang="en-US" dirty="0"/>
          </a:p>
        </p:txBody>
      </p:sp>
      <p:pic>
        <p:nvPicPr>
          <p:cNvPr id="5" name="Content Placeholder 4" descr="Untitled.png"/>
          <p:cNvPicPr>
            <a:picLocks noGrp="1" noChangeAspect="1"/>
          </p:cNvPicPr>
          <p:nvPr>
            <p:ph idx="1"/>
          </p:nvPr>
        </p:nvPicPr>
        <p:blipFill>
          <a:blip r:embed="rId2"/>
          <a:srcRect l="-4586" r="-4586"/>
          <a:stretch>
            <a:fillRect/>
          </a:stretch>
        </p:blipFill>
        <p:spPr/>
      </p:pic>
      <p:pic>
        <p:nvPicPr>
          <p:cNvPr id="6" name="Picture 5"/>
          <p:cNvPicPr>
            <a:picLocks noChangeAspect="1"/>
          </p:cNvPicPr>
          <p:nvPr/>
        </p:nvPicPr>
        <p:blipFill>
          <a:blip r:embed="rId3"/>
          <a:stretch>
            <a:fillRect/>
          </a:stretch>
        </p:blipFill>
        <p:spPr>
          <a:xfrm>
            <a:off x="6096000" y="6019800"/>
            <a:ext cx="609600" cy="609600"/>
          </a:xfrm>
          <a:prstGeom prst="rect">
            <a:avLst/>
          </a:prstGeom>
        </p:spPr>
      </p:pic>
      <p:sp>
        <p:nvSpPr>
          <p:cNvPr id="7" name="Oval 6"/>
          <p:cNvSpPr/>
          <p:nvPr/>
        </p:nvSpPr>
        <p:spPr>
          <a:xfrm>
            <a:off x="2362200" y="1828800"/>
            <a:ext cx="762000" cy="533400"/>
          </a:xfrm>
          <a:prstGeom prst="ellipse">
            <a:avLst/>
          </a:prstGeom>
          <a:solidFill>
            <a:srgbClr val="FF0000">
              <a:alpha val="4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a:t>
            </a:r>
            <a:endParaRPr lang="en-US" dirty="0"/>
          </a:p>
        </p:txBody>
      </p:sp>
      <p:sp>
        <p:nvSpPr>
          <p:cNvPr id="3" name="Content Placeholder 2"/>
          <p:cNvSpPr>
            <a:spLocks noGrp="1"/>
          </p:cNvSpPr>
          <p:nvPr>
            <p:ph idx="1"/>
          </p:nvPr>
        </p:nvSpPr>
        <p:spPr/>
        <p:txBody>
          <a:bodyPr/>
          <a:lstStyle/>
          <a:p>
            <a:r>
              <a:rPr lang="en-US" dirty="0" smtClean="0"/>
              <a:t>Multi-class modeling</a:t>
            </a:r>
          </a:p>
          <a:p>
            <a:pPr lvl="1"/>
            <a:r>
              <a:rPr lang="en-US" dirty="0" smtClean="0"/>
              <a:t>Different users have different preferences</a:t>
            </a:r>
          </a:p>
          <a:p>
            <a:pPr lvl="1"/>
            <a:r>
              <a:rPr lang="en-US" dirty="0" smtClean="0"/>
              <a:t>Stable stub groups</a:t>
            </a:r>
          </a:p>
          <a:p>
            <a:pPr lvl="1"/>
            <a:r>
              <a:rPr lang="en-US" dirty="0" smtClean="0"/>
              <a:t>Enhance our workload generator</a:t>
            </a:r>
          </a:p>
          <a:p>
            <a:pPr lvl="1"/>
            <a:endParaRPr lang="en-US" dirty="0" smtClean="0"/>
          </a:p>
          <a:p>
            <a:endParaRPr lang="en-US"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Conclusion</a:t>
            </a:r>
            <a:endParaRPr lang="en-US"/>
          </a:p>
        </p:txBody>
      </p:sp>
      <p:sp>
        <p:nvSpPr>
          <p:cNvPr id="3" name="Content Placeholder 2"/>
          <p:cNvSpPr>
            <a:spLocks noGrp="1"/>
          </p:cNvSpPr>
          <p:nvPr>
            <p:ph idx="1"/>
          </p:nvPr>
        </p:nvSpPr>
        <p:spPr>
          <a:xfrm>
            <a:off x="304800" y="1066800"/>
            <a:ext cx="8610600" cy="5029200"/>
          </a:xfrm>
        </p:spPr>
        <p:txBody>
          <a:bodyPr/>
          <a:lstStyle/>
          <a:p>
            <a:r>
              <a:rPr lang="en-US" sz="2600" dirty="0" smtClean="0"/>
              <a:t>In-depth analysis on </a:t>
            </a:r>
          </a:p>
          <a:p>
            <a:pPr lvl="1"/>
            <a:r>
              <a:rPr lang="en-US" sz="2400" dirty="0" smtClean="0"/>
              <a:t>Time varying event rate, session duration, channel popularity, etc. </a:t>
            </a:r>
          </a:p>
          <a:p>
            <a:r>
              <a:rPr lang="en-US" sz="2600" dirty="0" smtClean="0"/>
              <a:t>Developed a series of models</a:t>
            </a:r>
          </a:p>
          <a:p>
            <a:pPr lvl="1"/>
            <a:r>
              <a:rPr lang="en-US" sz="2400" dirty="0" smtClean="0"/>
              <a:t>Mixture exponential model, Fourier transform, etc.</a:t>
            </a:r>
          </a:p>
          <a:p>
            <a:r>
              <a:rPr lang="en-US" sz="2600" dirty="0" smtClean="0"/>
              <a:t>Construct a workload generator </a:t>
            </a:r>
          </a:p>
          <a:p>
            <a:pPr lvl="1"/>
            <a:r>
              <a:rPr lang="en-US" sz="2400" dirty="0" smtClean="0"/>
              <a:t>Limited number of parameters to generate realistic trace</a:t>
            </a:r>
            <a:r>
              <a:rPr lang="en-US" sz="2600" dirty="0" smtClean="0"/>
              <a:t>.</a:t>
            </a:r>
          </a:p>
          <a:p>
            <a:r>
              <a:rPr lang="en-US" sz="2600" dirty="0" smtClean="0"/>
              <a:t>Future work</a:t>
            </a:r>
          </a:p>
          <a:p>
            <a:pPr lvl="1"/>
            <a:r>
              <a:rPr lang="en-US" sz="2200" dirty="0" smtClean="0"/>
              <a:t>DVR related behavior </a:t>
            </a:r>
          </a:p>
          <a:p>
            <a:pPr lvl="1"/>
            <a:r>
              <a:rPr lang="en-US" sz="2200" dirty="0" smtClean="0"/>
              <a:t>More </a:t>
            </a:r>
            <a:r>
              <a:rPr lang="en-US" sz="2200" smtClean="0"/>
              <a:t>interactive features </a:t>
            </a:r>
            <a:endParaRPr lang="en-US" sz="2200" dirty="0" smtClean="0"/>
          </a:p>
          <a:p>
            <a:endParaRPr lang="en-US" sz="2600" dirty="0" smtClean="0"/>
          </a:p>
          <a:p>
            <a:pPr lvl="1"/>
            <a:endParaRPr lang="en-US" sz="2600" dirty="0" smtClean="0"/>
          </a:p>
          <a:p>
            <a:pPr lvl="1">
              <a:buNone/>
            </a:pPr>
            <a:endParaRPr lang="en-US" sz="2600" dirty="0" smtClean="0"/>
          </a:p>
          <a:p>
            <a:endParaRPr lang="en-US" sz="2600" dirty="0" smtClean="0"/>
          </a:p>
          <a:p>
            <a:pPr>
              <a:buNone/>
            </a:pPr>
            <a:endParaRPr lang="en-US" sz="2600" dirty="0" smtClean="0"/>
          </a:p>
          <a:p>
            <a:pPr>
              <a:buNone/>
            </a:pPr>
            <a:endParaRPr lang="en-US" sz="2600" dirty="0"/>
          </a:p>
        </p:txBody>
      </p:sp>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22</a:t>
            </a:fld>
            <a:endParaRPr lang="en-US" dirty="0"/>
          </a:p>
        </p:txBody>
      </p:sp>
      <p:pic>
        <p:nvPicPr>
          <p:cNvPr id="5" name="Picture 4"/>
          <p:cNvPicPr>
            <a:picLocks noChangeAspect="1"/>
          </p:cNvPicPr>
          <p:nvPr/>
        </p:nvPicPr>
        <p:blipFill>
          <a:blip r:embed="rId2"/>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Thank you!</a:t>
            </a:r>
          </a:p>
          <a:p>
            <a:r>
              <a:rPr lang="en-US" dirty="0" smtClean="0"/>
              <a:t>Questions?</a:t>
            </a:r>
            <a:endParaRPr lang="en-US" dirty="0"/>
          </a:p>
        </p:txBody>
      </p:sp>
      <p:sp>
        <p:nvSpPr>
          <p:cNvPr id="6" name="TextBox 5"/>
          <p:cNvSpPr txBox="1"/>
          <p:nvPr/>
        </p:nvSpPr>
        <p:spPr>
          <a:xfrm>
            <a:off x="685800" y="6096000"/>
            <a:ext cx="838200" cy="369332"/>
          </a:xfrm>
          <a:prstGeom prst="rect">
            <a:avLst/>
          </a:prstGeom>
          <a:noFill/>
        </p:spPr>
        <p:txBody>
          <a:bodyPr wrap="square" rtlCol="0">
            <a:spAutoFit/>
          </a:bodyPr>
          <a:lstStyle/>
          <a:p>
            <a:fld id="{1F2EE211-9E77-864A-97A1-4865CE109062}" type="slidenum">
              <a:rPr lang="en-US" smtClean="0"/>
              <a:pPr/>
              <a:t>23</a:t>
            </a:fld>
            <a:endParaRPr lang="en-US" dirty="0"/>
          </a:p>
        </p:txBody>
      </p:sp>
      <p:pic>
        <p:nvPicPr>
          <p:cNvPr id="5" name="Picture 4"/>
          <p:cNvPicPr>
            <a:picLocks noChangeAspect="1"/>
          </p:cNvPicPr>
          <p:nvPr/>
        </p:nvPicPr>
        <p:blipFill>
          <a:blip r:embed="rId3"/>
          <a:stretch>
            <a:fillRect/>
          </a:stretch>
        </p:blipFill>
        <p:spPr>
          <a:xfrm>
            <a:off x="6096000" y="6019800"/>
            <a:ext cx="609600" cy="609600"/>
          </a:xfrm>
          <a:prstGeom prst="rect">
            <a:avLst/>
          </a:prstGeom>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CoC_CS_PPT Presentation_2007">
  <a:themeElements>
    <a:clrScheme name="CoC_CS_PPT Presentation_2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C_CS_PPT Presentation_20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oC_CS_PPT Presentation_2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C_CS_PPT Presentation_20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C_CS_PPT Presentation_20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C_CS_PPT Presentation_20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C_CS_PPT Presentation_20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C_CS_PPT Presentation_20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C_CS_PPT Presentation_20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C_CS_PPT Presentation_20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C_CS_PPT Presentation_20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C_CS_PPT Presentation_20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C_CS_PPT Presentation_20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C_CS_PPT Presentation_20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CoC_CS_PPT Presentation_2007.pot</Template>
  <TotalTime>2244</TotalTime>
  <Words>2162</Words>
  <Application>Microsoft Office PowerPoint</Application>
  <PresentationFormat>On-screen Show (4:3)</PresentationFormat>
  <Paragraphs>212</Paragraphs>
  <Slides>23</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CoC_CS_PPT Presentation_2007</vt:lpstr>
      <vt:lpstr>Equation</vt:lpstr>
      <vt:lpstr>Modeling User Activities in a Large IPTV System</vt:lpstr>
      <vt:lpstr>Motivation</vt:lpstr>
      <vt:lpstr>Our Contributions</vt:lpstr>
      <vt:lpstr>Roadmap </vt:lpstr>
      <vt:lpstr>Q1: Timing to turn on/off/ switch the channel</vt:lpstr>
      <vt:lpstr>Model the time varying part: FFT</vt:lpstr>
      <vt:lpstr>Modeling the time varying part (cont.)</vt:lpstr>
      <vt:lpstr>Modeling the time varying part (cont.)</vt:lpstr>
      <vt:lpstr>Q2: How long to stay on/off/tuned on a channel?</vt:lpstr>
      <vt:lpstr>Model Session Length Distribution </vt:lpstr>
      <vt:lpstr>Q3: Switch to which channel?</vt:lpstr>
      <vt:lpstr>Model Channel Popularity (Target Switching)</vt:lpstr>
      <vt:lpstr>Roadmap </vt:lpstr>
      <vt:lpstr>Workload Generator SIMULWATCH</vt:lpstr>
      <vt:lpstr>Performance Evaluation</vt:lpstr>
      <vt:lpstr>Properties Explicitly Modeled - Example</vt:lpstr>
      <vt:lpstr>Properties not explicitly modeled</vt:lpstr>
      <vt:lpstr>Case Study</vt:lpstr>
      <vt:lpstr>Case Study - Unicast</vt:lpstr>
      <vt:lpstr>Case Study - Multicast</vt:lpstr>
      <vt:lpstr>Other results</vt:lpstr>
      <vt:lpstr>Conclusion</vt:lpstr>
      <vt:lpstr>Slide 23</vt:lpstr>
    </vt:vector>
  </TitlesOfParts>
  <Company>Georgia Tech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User Activities in a Large IPTV System</dc:title>
  <dc:creator>Tongqing Qiu</dc:creator>
  <cp:lastModifiedBy>ud1273</cp:lastModifiedBy>
  <cp:revision>312</cp:revision>
  <dcterms:created xsi:type="dcterms:W3CDTF">2009-10-29T15:52:38Z</dcterms:created>
  <dcterms:modified xsi:type="dcterms:W3CDTF">2009-11-02T19:27:59Z</dcterms:modified>
</cp:coreProperties>
</file>