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notesSlides/notesSlide14.xml" ContentType="application/vnd.openxmlformats-officedocument.presentationml.notesSlide+xml"/>
  <Override PartName="/ppt/slides/slide22.xml" ContentType="application/vnd.openxmlformats-officedocument.presentationml.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notesSlides/notesSlide16.xml" ContentType="application/vnd.openxmlformats-officedocument.presentationml.notesSlide+xml"/>
  <Override PartName="/ppt/notesSlides/notesSlide21.xml" ContentType="application/vnd.openxmlformats-officedocument.presentationml.notes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notesSlides/notesSlide19.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notesSlides/notesSlide18.xml" ContentType="application/vnd.openxmlformats-officedocument.presentationml.notesSlide+xml"/>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Default Extension="pdf" ContentType="application/pdf"/>
  <Override PartName="/ppt/notesSlides/notesSlide20.xml" ContentType="application/vnd.openxmlformats-officedocument.presentationml.notesSlide+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24"/>
  </p:notesMasterIdLst>
  <p:handoutMasterIdLst>
    <p:handoutMasterId r:id="rId25"/>
  </p:handoutMasterIdLst>
  <p:sldIdLst>
    <p:sldId id="257" r:id="rId2"/>
    <p:sldId id="258"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7" r:id="rId19"/>
    <p:sldId id="278" r:id="rId20"/>
    <p:sldId id="279" r:id="rId21"/>
    <p:sldId id="280" r:id="rId22"/>
    <p:sldId id="281"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598" autoAdjust="0"/>
    <p:restoredTop sz="91410" autoAdjust="0"/>
  </p:normalViewPr>
  <p:slideViewPr>
    <p:cSldViewPr snapToObjects="1">
      <p:cViewPr varScale="1">
        <p:scale>
          <a:sx n="100" d="100"/>
          <a:sy n="100" d="100"/>
        </p:scale>
        <p:origin x="-424" y="-96"/>
      </p:cViewPr>
      <p:guideLst>
        <p:guide orient="horz" pos="2160"/>
        <p:guide pos="2880"/>
      </p:guideLst>
    </p:cSldViewPr>
  </p:slideViewPr>
  <p:outlineViewPr>
    <p:cViewPr>
      <p:scale>
        <a:sx n="33" d="100"/>
        <a:sy n="33" d="100"/>
      </p:scale>
      <p:origin x="0" y="57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presProps" Target="presProps.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viewProps" Target="viewProps.xml"/><Relationship Id="rId26" Type="http://schemas.openxmlformats.org/officeDocument/2006/relationships/printerSettings" Target="printerSettings/printerSettings1.bin"/><Relationship Id="rId30" Type="http://schemas.openxmlformats.org/officeDocument/2006/relationships/tableStyles" Target="tableStyles.xml"/><Relationship Id="rId11" Type="http://schemas.openxmlformats.org/officeDocument/2006/relationships/slide" Target="slides/slide10.xml"/><Relationship Id="rId29" Type="http://schemas.openxmlformats.org/officeDocument/2006/relationships/theme" Target="theme/theme1.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0835138-9CF8-9843-A37A-943217B0446E}" type="datetime1">
              <a:rPr lang="en-US" smtClean="0"/>
              <a:pPr/>
              <a:t>6/18/09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3C89AFD-DAEC-0246-B8B9-341B665A23F7}"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53D3C3-DF05-4C4E-BF1F-46CF29BDFEC8}" type="datetime1">
              <a:rPr lang="en-US" smtClean="0"/>
              <a:pPr/>
              <a:t>6/18/09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ED8219-FCF4-B441-B70F-999DABA889CE}"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3C1BDF3-0AD9-D544-BC9F-D37315DC792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In the recent years, IPTV emerges as a new distribution way for TV program. On the one hand, there is a global trend among the telecommunication companies on the rapid deployment of IPTV services. On the other hand, a comprehensively understanding the characteristics in IPTV lag behind.</a:t>
            </a:r>
          </a:p>
          <a:p>
            <a:endParaRPr lang="en-US" sz="1200" baseline="0" dirty="0" smtClean="0"/>
          </a:p>
          <a:p>
            <a:r>
              <a:rPr lang="en-US" sz="1200" baseline="0" dirty="0" smtClean="0"/>
              <a:t>Compared with traditional broadcast TV, IPTV use </a:t>
            </a:r>
            <a:r>
              <a:rPr lang="en-US" sz="1200" baseline="0" dirty="0" err="1" smtClean="0"/>
              <a:t>unicast</a:t>
            </a:r>
            <a:r>
              <a:rPr lang="en-US" sz="1200" baseline="0" dirty="0" smtClean="0"/>
              <a:t>/multicast instead. </a:t>
            </a:r>
          </a:p>
          <a:p>
            <a:r>
              <a:rPr lang="en-US" sz="1200" baseline="0" dirty="0" smtClean="0"/>
              <a:t>Because of this delivery method, channel popularity has a great impact to both IPTV system and network performance.    </a:t>
            </a:r>
          </a:p>
          <a:p>
            <a:endParaRPr lang="en-US" sz="1200" baseline="0" dirty="0" smtClean="0"/>
          </a:p>
          <a:p>
            <a:r>
              <a:rPr lang="en-US" sz="1200" baseline="0" dirty="0" smtClean="0"/>
              <a:t>So in this talk, we focus the channel popularity in a IPTV system. In particular, we want to answer the following question regarding channel popularity based on our measurement study: how skewed the distribution is, if we consider the dynamics of popularity, how stable of the popularity, is that a stationary process or any periodic patterns. These three questions can be answered in our measurement part. Moreover, we also try to model the popularity, including modeling the </a:t>
            </a:r>
            <a:r>
              <a:rPr lang="en-US" sz="1200" baseline="0" dirty="0" err="1" smtClean="0"/>
              <a:t>skewness</a:t>
            </a:r>
            <a:r>
              <a:rPr lang="en-US" sz="1200" baseline="0" dirty="0" smtClean="0"/>
              <a:t> of the distribution, modeling the stationary process and the existing patterns.</a:t>
            </a:r>
          </a:p>
          <a:p>
            <a:endParaRPr lang="en-US" sz="1200" baseline="0" dirty="0" smtClean="0"/>
          </a:p>
          <a:p>
            <a:r>
              <a:rPr lang="en-US" sz="1200" baseline="0" dirty="0" smtClean="0"/>
              <a:t>Why model is also important. Because using the model, we can build up workload generator tools, </a:t>
            </a:r>
            <a:r>
              <a:rPr lang="en-US" sz="1200" baseline="0" dirty="0" err="1" smtClean="0"/>
              <a:t>minicing</a:t>
            </a:r>
            <a:r>
              <a:rPr lang="en-US" sz="1200" baseline="0" dirty="0" smtClean="0"/>
              <a:t> users </a:t>
            </a:r>
            <a:r>
              <a:rPr lang="en-US" sz="1200" baseline="0" dirty="0" err="1" smtClean="0"/>
              <a:t>activtities</a:t>
            </a:r>
            <a:r>
              <a:rPr lang="en-US" sz="1200" baseline="0" dirty="0" smtClean="0"/>
              <a:t>, which is helpful for performance evaluation purpose.    </a:t>
            </a:r>
          </a:p>
        </p:txBody>
      </p:sp>
      <p:sp>
        <p:nvSpPr>
          <p:cNvPr id="4" name="Slide Number Placeholder 3"/>
          <p:cNvSpPr>
            <a:spLocks noGrp="1"/>
          </p:cNvSpPr>
          <p:nvPr>
            <p:ph type="sldNum" sz="quarter" idx="10"/>
          </p:nvPr>
        </p:nvSpPr>
        <p:spPr/>
        <p:txBody>
          <a:bodyPr/>
          <a:lstStyle/>
          <a:p>
            <a:fld id="{B3C1BDF3-0AD9-D544-BC9F-D37315DC792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First, we</a:t>
            </a:r>
          </a:p>
          <a:p>
            <a:r>
              <a:rPr lang="en-US" sz="1200" baseline="0" dirty="0" smtClean="0"/>
              <a:t>provide an overview of the IPTV system and the data set used in</a:t>
            </a:r>
          </a:p>
          <a:p>
            <a:r>
              <a:rPr lang="en-US" sz="1200" baseline="0" dirty="0" smtClean="0"/>
              <a:t>this study. Second, we present our analysis result on channel</a:t>
            </a:r>
          </a:p>
          <a:p>
            <a:r>
              <a:rPr lang="en-US" sz="1200" baseline="0" dirty="0" smtClean="0"/>
              <a:t>popularity distribution and channel popularity time dynamic. Third, we present our stochastic model that captures these behaviors.</a:t>
            </a:r>
          </a:p>
          <a:p>
            <a:r>
              <a:rPr lang="en-US" sz="1200" baseline="0" dirty="0" smtClean="0"/>
              <a:t>Then We extend our analysis to explore the presence of multiple classes of user population in the system and accordingly adapt our</a:t>
            </a:r>
          </a:p>
          <a:p>
            <a:r>
              <a:rPr lang="en-US" sz="1200" baseline="0" dirty="0" smtClean="0"/>
              <a:t>Model. </a:t>
            </a:r>
            <a:endParaRPr lang="en-US" dirty="0"/>
          </a:p>
        </p:txBody>
      </p:sp>
      <p:sp>
        <p:nvSpPr>
          <p:cNvPr id="4" name="Slide Number Placeholder 3"/>
          <p:cNvSpPr>
            <a:spLocks noGrp="1"/>
          </p:cNvSpPr>
          <p:nvPr>
            <p:ph type="sldNum" sz="quarter" idx="10"/>
          </p:nvPr>
        </p:nvSpPr>
        <p:spPr/>
        <p:txBody>
          <a:bodyPr/>
          <a:lstStyle/>
          <a:p>
            <a:fld id="{B3C1BDF3-0AD9-D544-BC9F-D37315DC792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Figure 1 shows a typical IPTV service system, in which live TV</a:t>
            </a:r>
          </a:p>
          <a:p>
            <a:r>
              <a:rPr lang="en-US" sz="1200" baseline="0" dirty="0" smtClean="0"/>
              <a:t>streams are encoded in a series of IP packets and delivered to users</a:t>
            </a:r>
          </a:p>
          <a:p>
            <a:r>
              <a:rPr lang="en-US" sz="1200" baseline="0" dirty="0" smtClean="0"/>
              <a:t>through the residential broadband access network. The SHO (Super Head-end Office), which is the primary source of television content,</a:t>
            </a:r>
          </a:p>
          <a:p>
            <a:r>
              <a:rPr lang="en-US" sz="1200" baseline="0" dirty="0" smtClean="0"/>
              <a:t>digitally encodes video streams received externally (e.g., via satellite)</a:t>
            </a:r>
          </a:p>
          <a:p>
            <a:r>
              <a:rPr lang="en-US" sz="1200" baseline="0" dirty="0" smtClean="0"/>
              <a:t>and transmits them to multiple </a:t>
            </a:r>
            <a:r>
              <a:rPr lang="en-US" sz="1200" baseline="0" dirty="0" err="1" smtClean="0"/>
              <a:t>VHOs</a:t>
            </a:r>
            <a:r>
              <a:rPr lang="en-US" sz="1200" baseline="0" dirty="0" smtClean="0"/>
              <a:t> (Video Head-end Offices)</a:t>
            </a:r>
          </a:p>
          <a:p>
            <a:r>
              <a:rPr lang="en-US" sz="1200" baseline="0" dirty="0" smtClean="0"/>
              <a:t>through a high-speed IP backbone network. The </a:t>
            </a:r>
            <a:r>
              <a:rPr lang="en-US" sz="1200" baseline="0" dirty="0" err="1" smtClean="0"/>
              <a:t>VHOs</a:t>
            </a:r>
            <a:r>
              <a:rPr lang="en-US" sz="1200" baseline="0" dirty="0" smtClean="0"/>
              <a:t>, each</a:t>
            </a:r>
          </a:p>
          <a:p>
            <a:r>
              <a:rPr lang="en-US" sz="1200" baseline="0" dirty="0" smtClean="0"/>
              <a:t>responsible for a metropolitan area, in turn acquire additional local</a:t>
            </a:r>
          </a:p>
          <a:p>
            <a:r>
              <a:rPr lang="en-US" sz="1200" baseline="0" dirty="0" smtClean="0"/>
              <a:t>contents (e.g., local news), perform some further processing (e.g.,</a:t>
            </a:r>
          </a:p>
          <a:p>
            <a:r>
              <a:rPr lang="en-US" sz="1200" baseline="0" dirty="0" smtClean="0"/>
              <a:t>advertisement insertion) and transmit the processed TV streams to</a:t>
            </a:r>
          </a:p>
          <a:p>
            <a:r>
              <a:rPr lang="en-US" sz="1200" baseline="0" dirty="0" smtClean="0"/>
              <a:t>end users upon request. Inside a residential home, RG (Residential</a:t>
            </a:r>
          </a:p>
          <a:p>
            <a:r>
              <a:rPr lang="en-US" sz="1200" baseline="0" dirty="0" smtClean="0"/>
              <a:t>Gateway) connects to a modem and one or more </a:t>
            </a:r>
            <a:r>
              <a:rPr lang="en-US" sz="1200" baseline="0" dirty="0" err="1" smtClean="0"/>
              <a:t>STBs</a:t>
            </a:r>
            <a:r>
              <a:rPr lang="en-US" sz="1200" baseline="0" dirty="0" smtClean="0"/>
              <a:t> (Set-</a:t>
            </a:r>
          </a:p>
          <a:p>
            <a:r>
              <a:rPr lang="en-US" sz="1200" baseline="0" dirty="0" smtClean="0"/>
              <a:t>Top Boxes) with coaxial cable, receiving and forwarding all data,</a:t>
            </a:r>
          </a:p>
          <a:p>
            <a:r>
              <a:rPr lang="en-US" sz="1200" baseline="0" dirty="0" smtClean="0"/>
              <a:t>including live TV streams, STB control traffic, </a:t>
            </a:r>
            <a:r>
              <a:rPr lang="en-US" sz="1200" baseline="0" dirty="0" err="1" smtClean="0"/>
              <a:t>VoIP</a:t>
            </a:r>
            <a:r>
              <a:rPr lang="en-US" sz="1200" baseline="0" dirty="0" smtClean="0"/>
              <a:t> and Internet</a:t>
            </a:r>
          </a:p>
          <a:p>
            <a:r>
              <a:rPr lang="en-US" sz="1200" baseline="0" dirty="0" smtClean="0"/>
              <a:t>data traffic, into and out of the subscriber’s home.</a:t>
            </a:r>
          </a:p>
          <a:p>
            <a:endParaRPr lang="en-US" sz="1200" baseline="0" dirty="0" smtClean="0"/>
          </a:p>
          <a:p>
            <a:r>
              <a:rPr lang="en-US" sz="1200" baseline="0" dirty="0" smtClean="0"/>
              <a:t>In order to leverage the one-to-many feature of IPTV traffic, video streams from VHO to STB are transmitted using IP multicast. However, if only multicast, there would be a significant delay when switching channels, partially due to the management of multicast group using IGMP.  In order to alleviate this problem, when a STB switch channel,  there would be a temporary </a:t>
            </a:r>
            <a:r>
              <a:rPr lang="en-US" sz="1200" baseline="0" dirty="0" err="1" smtClean="0"/>
              <a:t>unicast</a:t>
            </a:r>
            <a:r>
              <a:rPr lang="en-US" sz="1200" baseline="0" dirty="0" smtClean="0"/>
              <a:t> between VHO to STB.</a:t>
            </a:r>
          </a:p>
          <a:p>
            <a:endParaRPr lang="en-US" sz="1200" baseline="0" dirty="0" smtClean="0"/>
          </a:p>
          <a:p>
            <a:endParaRPr lang="en-US" sz="1200" baseline="0" dirty="0" smtClean="0"/>
          </a:p>
          <a:p>
            <a:r>
              <a:rPr lang="en-US" sz="1200" baseline="0" dirty="0" smtClean="0"/>
              <a:t>  </a:t>
            </a:r>
            <a:endParaRPr lang="en-US" dirty="0"/>
          </a:p>
        </p:txBody>
      </p:sp>
      <p:sp>
        <p:nvSpPr>
          <p:cNvPr id="4" name="Slide Number Placeholder 3"/>
          <p:cNvSpPr>
            <a:spLocks noGrp="1"/>
          </p:cNvSpPr>
          <p:nvPr>
            <p:ph type="sldNum" sz="quarter" idx="10"/>
          </p:nvPr>
        </p:nvSpPr>
        <p:spPr/>
        <p:txBody>
          <a:bodyPr/>
          <a:lstStyle/>
          <a:p>
            <a:fld id="{B3C1BDF3-0AD9-D544-BC9F-D37315DC792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The data we use in this study are collected from a large-scale</a:t>
            </a:r>
          </a:p>
          <a:p>
            <a:r>
              <a:rPr lang="en-US" sz="1200" baseline="0" dirty="0" smtClean="0"/>
              <a:t>IPTV service provider in the United States, which has close to one</a:t>
            </a:r>
          </a:p>
          <a:p>
            <a:r>
              <a:rPr lang="en-US" sz="1200" baseline="0" dirty="0" smtClean="0"/>
              <a:t>million subscribers and over two millions </a:t>
            </a:r>
            <a:r>
              <a:rPr lang="en-US" sz="1200" baseline="0" dirty="0" err="1" smtClean="0"/>
              <a:t>STBs</a:t>
            </a:r>
            <a:r>
              <a:rPr lang="en-US" sz="1200" baseline="0" dirty="0" smtClean="0"/>
              <a:t> spreading in three</a:t>
            </a:r>
          </a:p>
          <a:p>
            <a:r>
              <a:rPr lang="en-US" sz="1200" baseline="0" dirty="0" smtClean="0"/>
              <a:t>different time zones, carrying over 500 different live TV channels.</a:t>
            </a:r>
          </a:p>
          <a:p>
            <a:r>
              <a:rPr lang="en-US" sz="1200" baseline="0" dirty="0" smtClean="0"/>
              <a:t>We have obtained subscribers’ STB logs, control plane messages,</a:t>
            </a:r>
          </a:p>
          <a:p>
            <a:r>
              <a:rPr lang="en-US" sz="1200" baseline="0" dirty="0" smtClean="0"/>
              <a:t>network configuration data, and TV channel and program lists from</a:t>
            </a:r>
          </a:p>
          <a:p>
            <a:r>
              <a:rPr lang="en-US" sz="1200" baseline="0" dirty="0" smtClean="0"/>
              <a:t>this service provider. We construct all user activities with respect</a:t>
            </a:r>
          </a:p>
          <a:p>
            <a:r>
              <a:rPr lang="en-US" sz="1200" baseline="0" dirty="0" smtClean="0"/>
              <a:t>to turning on/off </a:t>
            </a:r>
            <a:r>
              <a:rPr lang="en-US" sz="1200" baseline="0" dirty="0" err="1" smtClean="0"/>
              <a:t>STBs</a:t>
            </a:r>
            <a:r>
              <a:rPr lang="en-US" sz="1200" baseline="0" dirty="0" smtClean="0"/>
              <a:t>, switching channels, and playing live or</a:t>
            </a:r>
          </a:p>
          <a:p>
            <a:r>
              <a:rPr lang="en-US" sz="1200" baseline="0" dirty="0" smtClean="0"/>
              <a:t>recorded TV program by combining these data altogether. We associate</a:t>
            </a:r>
          </a:p>
          <a:p>
            <a:r>
              <a:rPr lang="en-US" sz="1200" baseline="0" dirty="0" smtClean="0"/>
              <a:t>each of the user activities with its origin STB and a timestamp</a:t>
            </a:r>
          </a:p>
          <a:p>
            <a:r>
              <a:rPr lang="en-US" sz="1200" baseline="0" dirty="0" smtClean="0"/>
              <a:t>(with the resolution of one second) in this study.</a:t>
            </a:r>
          </a:p>
          <a:p>
            <a:endParaRPr lang="en-US" sz="1200" baseline="0" dirty="0" smtClean="0"/>
          </a:p>
          <a:p>
            <a:r>
              <a:rPr lang="en-US" sz="1200" baseline="0" dirty="0" smtClean="0"/>
              <a:t>We have collected the aforementioned data for one month (June)</a:t>
            </a:r>
          </a:p>
          <a:p>
            <a:r>
              <a:rPr lang="en-US" sz="1200" baseline="0" dirty="0" smtClean="0"/>
              <a:t>in 2008. To account for the time zone differences, we divide the</a:t>
            </a:r>
          </a:p>
          <a:p>
            <a:r>
              <a:rPr lang="en-US" sz="1200" baseline="0" dirty="0" err="1" smtClean="0"/>
              <a:t>STBs</a:t>
            </a:r>
            <a:r>
              <a:rPr lang="en-US" sz="1200" baseline="0" dirty="0" smtClean="0"/>
              <a:t> into three groups, one for each time zone and study their</a:t>
            </a:r>
          </a:p>
          <a:p>
            <a:r>
              <a:rPr lang="en-US" sz="1200" baseline="0" dirty="0" smtClean="0"/>
              <a:t>channel popularity properties separately. In the rest of the paper,</a:t>
            </a:r>
          </a:p>
          <a:p>
            <a:r>
              <a:rPr lang="en-US" sz="1200" baseline="0" dirty="0" smtClean="0"/>
              <a:t>we will use the data from the Eastern time zone while the results</a:t>
            </a:r>
          </a:p>
          <a:p>
            <a:r>
              <a:rPr lang="en-US" sz="1200" baseline="0" dirty="0" smtClean="0"/>
              <a:t>including the other time zones are quantitatively similar.</a:t>
            </a:r>
          </a:p>
          <a:p>
            <a:endParaRPr lang="en-US" sz="1200" baseline="0" dirty="0" smtClean="0"/>
          </a:p>
          <a:p>
            <a:endParaRPr lang="en-US" sz="1200" baseline="0" dirty="0" smtClean="0"/>
          </a:p>
          <a:p>
            <a:endParaRPr lang="en-US" dirty="0"/>
          </a:p>
        </p:txBody>
      </p:sp>
      <p:sp>
        <p:nvSpPr>
          <p:cNvPr id="4" name="Slide Number Placeholder 3"/>
          <p:cNvSpPr>
            <a:spLocks noGrp="1"/>
          </p:cNvSpPr>
          <p:nvPr>
            <p:ph type="sldNum" sz="quarter" idx="10"/>
          </p:nvPr>
        </p:nvSpPr>
        <p:spPr/>
        <p:txBody>
          <a:bodyPr/>
          <a:lstStyle/>
          <a:p>
            <a:fld id="{B3C1BDF3-0AD9-D544-BC9F-D37315DC792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Channel popularity needs to be precisely defined before we can</a:t>
            </a:r>
          </a:p>
          <a:p>
            <a:r>
              <a:rPr lang="en-US" sz="1200" baseline="0" dirty="0" smtClean="0"/>
              <a:t>present our analysis result. There are two common used metrics to</a:t>
            </a:r>
          </a:p>
          <a:p>
            <a:r>
              <a:rPr lang="en-US" sz="1200" baseline="0" dirty="0" smtClean="0"/>
              <a:t>measuring the channel popularity. The first is based on </a:t>
            </a:r>
            <a:r>
              <a:rPr lang="en-US" sz="1200" i="1" baseline="0" dirty="0" smtClean="0"/>
              <a:t>channel access frequency which is defined as the number of channel switching</a:t>
            </a:r>
          </a:p>
          <a:p>
            <a:r>
              <a:rPr lang="en-US" sz="1200" baseline="0" dirty="0" smtClean="0"/>
              <a:t>requests to the channel. The other is based on </a:t>
            </a:r>
            <a:r>
              <a:rPr lang="en-US" sz="1200" i="1" baseline="0" dirty="0" smtClean="0"/>
              <a:t>channel dwell time</a:t>
            </a:r>
          </a:p>
          <a:p>
            <a:r>
              <a:rPr lang="en-US" sz="1200" baseline="0" dirty="0" smtClean="0"/>
              <a:t>defined as the amount of time </a:t>
            </a:r>
            <a:r>
              <a:rPr lang="en-US" sz="1200" baseline="0" dirty="0" err="1" smtClean="0"/>
              <a:t>STBs</a:t>
            </a:r>
            <a:r>
              <a:rPr lang="en-US" sz="1200" baseline="0" dirty="0" smtClean="0"/>
              <a:t> stay tuned in the channel. They</a:t>
            </a:r>
          </a:p>
          <a:p>
            <a:r>
              <a:rPr lang="en-US" sz="1200" baseline="0" dirty="0" smtClean="0"/>
              <a:t>measure two different aspects of channel popularity: weighted by</a:t>
            </a:r>
          </a:p>
          <a:p>
            <a:r>
              <a:rPr lang="en-US" sz="1200" baseline="0" dirty="0" smtClean="0"/>
              <a:t>visit frequency vs. weighted by watching time.</a:t>
            </a:r>
            <a:endParaRPr lang="en-US" dirty="0"/>
          </a:p>
        </p:txBody>
      </p:sp>
      <p:sp>
        <p:nvSpPr>
          <p:cNvPr id="4" name="Slide Number Placeholder 3"/>
          <p:cNvSpPr>
            <a:spLocks noGrp="1"/>
          </p:cNvSpPr>
          <p:nvPr>
            <p:ph type="sldNum" sz="quarter" idx="10"/>
          </p:nvPr>
        </p:nvSpPr>
        <p:spPr/>
        <p:txBody>
          <a:bodyPr/>
          <a:lstStyle/>
          <a:p>
            <a:fld id="{B3C1BDF3-0AD9-D544-BC9F-D37315DC792B}"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We first examine the long term distribution of channel popularity</a:t>
            </a:r>
          </a:p>
          <a:p>
            <a:r>
              <a:rPr lang="en-US" sz="1200" baseline="0" dirty="0" smtClean="0"/>
              <a:t>(over the entire month) of all channels using both metrics. Figure 4</a:t>
            </a:r>
          </a:p>
          <a:p>
            <a:r>
              <a:rPr lang="en-US" sz="1200" baseline="0" dirty="0" smtClean="0"/>
              <a:t>shows the cumulative distribution function (CDF) of channel popularity</a:t>
            </a:r>
          </a:p>
          <a:p>
            <a:r>
              <a:rPr lang="en-US" sz="1200" baseline="0" dirty="0" smtClean="0"/>
              <a:t>ranked by access frequency and dwell time. We observe a</a:t>
            </a:r>
          </a:p>
          <a:p>
            <a:r>
              <a:rPr lang="en-US" sz="1200" baseline="0" dirty="0" smtClean="0"/>
              <a:t>close match between the CDF curves of the two different popularity</a:t>
            </a:r>
          </a:p>
          <a:p>
            <a:r>
              <a:rPr lang="en-US" sz="1200" baseline="0" dirty="0" smtClean="0"/>
              <a:t>metrics. Both distribution functions exhibit high skew.</a:t>
            </a:r>
          </a:p>
          <a:p>
            <a:endParaRPr lang="en-US" sz="1200" baseline="0" dirty="0" smtClean="0"/>
          </a:p>
          <a:p>
            <a:r>
              <a:rPr lang="en-US" sz="1200" baseline="0" dirty="0" smtClean="0"/>
              <a:t>To simplify</a:t>
            </a:r>
          </a:p>
          <a:p>
            <a:r>
              <a:rPr lang="en-US" sz="1200" baseline="0" dirty="0" smtClean="0"/>
              <a:t>computation, in the rest of the paper, we focus only on the top 150</a:t>
            </a:r>
          </a:p>
          <a:p>
            <a:r>
              <a:rPr lang="en-US" sz="1200" baseline="0" dirty="0" smtClean="0"/>
              <a:t>channels which account for over 98% of the channel accesses. We</a:t>
            </a:r>
          </a:p>
          <a:p>
            <a:r>
              <a:rPr lang="en-US" sz="1200" baseline="0" dirty="0" smtClean="0"/>
              <a:t>acknowledge that modeling the tail part may be important for some</a:t>
            </a:r>
          </a:p>
          <a:p>
            <a:r>
              <a:rPr lang="en-US" sz="1200" baseline="0" dirty="0" smtClean="0"/>
              <a:t>applications. However, this simplification should have little impact</a:t>
            </a:r>
          </a:p>
          <a:p>
            <a:r>
              <a:rPr lang="en-US" sz="1200" baseline="0" dirty="0" smtClean="0"/>
              <a:t>on the analysis of overall time dynamics of channel popularity,</a:t>
            </a:r>
          </a:p>
          <a:p>
            <a:r>
              <a:rPr lang="en-US" sz="1200" baseline="0" dirty="0" smtClean="0"/>
              <a:t>which is the main focus of the study.</a:t>
            </a:r>
            <a:endParaRPr lang="en-US" dirty="0"/>
          </a:p>
        </p:txBody>
      </p:sp>
      <p:sp>
        <p:nvSpPr>
          <p:cNvPr id="4" name="Slide Number Placeholder 3"/>
          <p:cNvSpPr>
            <a:spLocks noGrp="1"/>
          </p:cNvSpPr>
          <p:nvPr>
            <p:ph type="sldNum" sz="quarter" idx="10"/>
          </p:nvPr>
        </p:nvSpPr>
        <p:spPr/>
        <p:txBody>
          <a:bodyPr/>
          <a:lstStyle/>
          <a:p>
            <a:fld id="{B3C1BDF3-0AD9-D544-BC9F-D37315DC792B}"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We have observed in the previous subsection that channel popularity</a:t>
            </a:r>
          </a:p>
          <a:p>
            <a:r>
              <a:rPr lang="en-US" sz="1200" baseline="0" dirty="0" smtClean="0"/>
              <a:t>based on access frequency and based on dwell time produces</a:t>
            </a:r>
          </a:p>
          <a:p>
            <a:r>
              <a:rPr lang="en-US" sz="1200" baseline="0" dirty="0" smtClean="0"/>
              <a:t>a very similar result. This may be an indication for a strong correlation</a:t>
            </a:r>
          </a:p>
          <a:p>
            <a:r>
              <a:rPr lang="en-US" sz="1200" baseline="0" dirty="0" smtClean="0"/>
              <a:t>between these two popularity measures, which turns out to be</a:t>
            </a:r>
          </a:p>
          <a:p>
            <a:r>
              <a:rPr lang="en-US" sz="1200" baseline="0" dirty="0" smtClean="0"/>
              <a:t>true as illustrated in Figure 7, based on the entire period of trace</a:t>
            </a:r>
          </a:p>
          <a:p>
            <a:endParaRPr lang="en-US" sz="1200" baseline="0" dirty="0" smtClean="0"/>
          </a:p>
          <a:p>
            <a:endParaRPr lang="en-US" sz="1200" baseline="0" dirty="0" smtClean="0"/>
          </a:p>
          <a:p>
            <a:r>
              <a:rPr lang="en-US" sz="1200" baseline="0" dirty="0" smtClean="0"/>
              <a:t>In both figures, </a:t>
            </a:r>
            <a:r>
              <a:rPr lang="en-US" sz="1200" baseline="0" dirty="0" err="1" smtClean="0"/>
              <a:t>x</a:t>
            </a:r>
            <a:r>
              <a:rPr lang="en-US" sz="1200" baseline="0" dirty="0" smtClean="0"/>
              <a:t> is … </a:t>
            </a:r>
            <a:r>
              <a:rPr lang="en-US" sz="1200" baseline="0" dirty="0" err="1" smtClean="0"/>
              <a:t>y</a:t>
            </a:r>
            <a:r>
              <a:rPr lang="en-US" sz="1200" baseline="0" dirty="0" smtClean="0"/>
              <a:t> is … Each point represents one channel.</a:t>
            </a:r>
          </a:p>
          <a:p>
            <a:r>
              <a:rPr lang="en-US" sz="1200" baseline="0" dirty="0" smtClean="0"/>
              <a:t>Figure (a) is based on ranking, so it shows the ranking position in both metrics.  </a:t>
            </a:r>
          </a:p>
          <a:p>
            <a:endParaRPr lang="en-US" sz="1200" baseline="0" dirty="0" smtClean="0"/>
          </a:p>
          <a:p>
            <a:r>
              <a:rPr lang="en-US" sz="1200" baseline="0" dirty="0" smtClean="0"/>
              <a:t>In both figures, we find that the points are spread well</a:t>
            </a:r>
          </a:p>
          <a:p>
            <a:r>
              <a:rPr lang="en-US" sz="1200" baseline="0" dirty="0" smtClean="0"/>
              <a:t>along the diagonal line</a:t>
            </a:r>
          </a:p>
        </p:txBody>
      </p:sp>
      <p:sp>
        <p:nvSpPr>
          <p:cNvPr id="4" name="Slide Number Placeholder 3"/>
          <p:cNvSpPr>
            <a:spLocks noGrp="1"/>
          </p:cNvSpPr>
          <p:nvPr>
            <p:ph type="sldNum" sz="quarter" idx="10"/>
          </p:nvPr>
        </p:nvSpPr>
        <p:spPr/>
        <p:txBody>
          <a:bodyPr/>
          <a:lstStyle/>
          <a:p>
            <a:fld id="{B3C1BDF3-0AD9-D544-BC9F-D37315DC792B}"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We now turn our attention to the time dynamics of popularity for</a:t>
            </a:r>
          </a:p>
          <a:p>
            <a:r>
              <a:rPr lang="en-US" sz="1200" baseline="0" dirty="0" smtClean="0"/>
              <a:t>individual channels. Because our measurement serves for modeling part. If we want to consider a stochastic model, it is natural to perform time</a:t>
            </a:r>
          </a:p>
          <a:p>
            <a:r>
              <a:rPr lang="en-US" sz="1200" baseline="0" dirty="0" smtClean="0"/>
              <a:t>series analysis here. By time series series, we mean that the probability to select one particular channel, which can change over time.   </a:t>
            </a:r>
          </a:p>
          <a:p>
            <a:endParaRPr lang="en-US" sz="1200" baseline="0" dirty="0" smtClean="0"/>
          </a:p>
          <a:p>
            <a:r>
              <a:rPr lang="en-US" sz="1200" baseline="0" dirty="0" smtClean="0"/>
              <a:t>To test the stationary of the channel popularity series, we apply</a:t>
            </a:r>
          </a:p>
          <a:p>
            <a:r>
              <a:rPr lang="en-US" sz="1200" baseline="0" dirty="0" smtClean="0"/>
              <a:t>the nonparametric </a:t>
            </a:r>
            <a:r>
              <a:rPr lang="en-US" sz="1200" i="1" baseline="0" dirty="0" smtClean="0"/>
              <a:t>runs test</a:t>
            </a:r>
          </a:p>
          <a:p>
            <a:r>
              <a:rPr lang="en-US" dirty="0" smtClean="0"/>
              <a:t>;</a:t>
            </a:r>
            <a:r>
              <a:rPr lang="en-US" sz="1200" baseline="0" dirty="0" smtClean="0"/>
              <a:t> At the 95-th percentile confidence interval, we find that 92% of the channels pass the </a:t>
            </a:r>
            <a:r>
              <a:rPr lang="en-US" sz="1200" baseline="0" dirty="0" err="1" smtClean="0"/>
              <a:t>stationarity</a:t>
            </a:r>
            <a:r>
              <a:rPr lang="en-US" sz="1200" baseline="0" dirty="0" smtClean="0"/>
              <a:t> test when aggregated at 15-minute</a:t>
            </a:r>
          </a:p>
          <a:p>
            <a:r>
              <a:rPr lang="en-US" sz="1200" baseline="0" dirty="0" smtClean="0"/>
              <a:t>intervals. The stationary feature give us some hints to choose </a:t>
            </a:r>
            <a:r>
              <a:rPr lang="en-US" sz="1200" baseline="0" dirty="0" err="1" smtClean="0"/>
              <a:t>stocastic</a:t>
            </a:r>
            <a:r>
              <a:rPr lang="en-US" sz="1200" baseline="0" dirty="0" smtClean="0"/>
              <a:t> in the model part. A small number of channels that fail the runs test exhibit</a:t>
            </a:r>
          </a:p>
          <a:p>
            <a:r>
              <a:rPr lang="en-US" sz="1200" baseline="0" dirty="0" smtClean="0"/>
              <a:t>non-trivial daily pattern, to which we will offer explanation later. It is also our motivation of multi-class study. </a:t>
            </a:r>
          </a:p>
          <a:p>
            <a:endParaRPr lang="en-US" sz="1200" baseline="0" dirty="0" smtClean="0"/>
          </a:p>
          <a:p>
            <a:r>
              <a:rPr lang="en-US" sz="1200" baseline="0" dirty="0" smtClean="0"/>
              <a:t>We also calculate the coefficient of variation (</a:t>
            </a:r>
            <a:r>
              <a:rPr lang="en-US" sz="1200" baseline="0" dirty="0" err="1" smtClean="0"/>
              <a:t>CoV</a:t>
            </a:r>
            <a:r>
              <a:rPr lang="en-US" sz="1200" baseline="0" dirty="0" smtClean="0"/>
              <a:t>) for the channel</a:t>
            </a:r>
          </a:p>
          <a:p>
            <a:r>
              <a:rPr lang="en-US" sz="1200" baseline="0" dirty="0" smtClean="0"/>
              <a:t>popularity series. Despite the wide difference in their mean value, we find that the </a:t>
            </a:r>
            <a:r>
              <a:rPr lang="en-US" sz="1200" baseline="0" dirty="0" err="1" smtClean="0"/>
              <a:t>CoV’s</a:t>
            </a:r>
            <a:r>
              <a:rPr lang="en-US" sz="1200" baseline="0" dirty="0" smtClean="0"/>
              <a:t> of channel popularity</a:t>
            </a:r>
          </a:p>
          <a:p>
            <a:r>
              <a:rPr lang="en-US" sz="1200" baseline="0" dirty="0" smtClean="0"/>
              <a:t>series are narrowly centered around 0.6. We will see how the</a:t>
            </a:r>
          </a:p>
          <a:p>
            <a:r>
              <a:rPr lang="en-US" sz="1200" baseline="0" dirty="0" smtClean="0"/>
              <a:t>empirical </a:t>
            </a:r>
            <a:r>
              <a:rPr lang="en-US" sz="1200" baseline="0" dirty="0" err="1" smtClean="0"/>
              <a:t>CoV</a:t>
            </a:r>
            <a:r>
              <a:rPr lang="en-US" sz="1200" baseline="0" dirty="0" smtClean="0"/>
              <a:t> help for parameter estimation in our model in modeling part.</a:t>
            </a:r>
          </a:p>
          <a:p>
            <a:endParaRPr lang="en-US" sz="1200" baseline="0" dirty="0" smtClean="0"/>
          </a:p>
          <a:p>
            <a:endParaRPr lang="en-US" dirty="0"/>
          </a:p>
        </p:txBody>
      </p:sp>
      <p:sp>
        <p:nvSpPr>
          <p:cNvPr id="4" name="Slide Number Placeholder 3"/>
          <p:cNvSpPr>
            <a:spLocks noGrp="1"/>
          </p:cNvSpPr>
          <p:nvPr>
            <p:ph type="sldNum" sz="quarter" idx="10"/>
          </p:nvPr>
        </p:nvSpPr>
        <p:spPr/>
        <p:txBody>
          <a:bodyPr/>
          <a:lstStyle/>
          <a:p>
            <a:fld id="{B3C1BDF3-0AD9-D544-BC9F-D37315DC792B}"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the ACF for the channel popularity series of the</a:t>
            </a:r>
          </a:p>
          <a:p>
            <a:r>
              <a:rPr lang="en-US" sz="1200" baseline="0" dirty="0" smtClean="0"/>
              <a:t>kids channel and a news channel</a:t>
            </a:r>
          </a:p>
          <a:p>
            <a:r>
              <a:rPr lang="en-US" sz="1200" baseline="0" dirty="0" smtClean="0"/>
              <a:t>The lag ranges from 15 minutes to 8 days. The roughly straight</a:t>
            </a:r>
          </a:p>
          <a:p>
            <a:r>
              <a:rPr lang="en-US" sz="1200" baseline="0" dirty="0" smtClean="0"/>
              <a:t>lines indicate that the autocorrelation decays exponentially (note</a:t>
            </a:r>
          </a:p>
          <a:p>
            <a:r>
              <a:rPr lang="en-US" sz="1200" baseline="0" dirty="0" smtClean="0"/>
              <a:t>the log scale in y-axis) as the time lag increases, a typical behavior</a:t>
            </a:r>
          </a:p>
          <a:p>
            <a:r>
              <a:rPr lang="en-US" sz="1200" baseline="0" dirty="0" smtClean="0"/>
              <a:t>often observed in auto-regression processes.</a:t>
            </a:r>
          </a:p>
          <a:p>
            <a:endParaRPr lang="en-US" sz="1200" baseline="0" dirty="0" smtClean="0"/>
          </a:p>
          <a:p>
            <a:r>
              <a:rPr lang="en-US" sz="1200" baseline="0" dirty="0" smtClean="0"/>
              <a:t>besides the sharp decreasing trend, we also observe</a:t>
            </a:r>
          </a:p>
          <a:p>
            <a:r>
              <a:rPr lang="en-US" sz="1200" baseline="0" dirty="0" smtClean="0"/>
              <a:t>small increases at the lags around day boundary (1 day, 2 days,</a:t>
            </a:r>
          </a:p>
          <a:p>
            <a:r>
              <a:rPr lang="en-US" sz="1200" baseline="0" dirty="0" smtClean="0"/>
              <a:t>etc.). This implies that there indeed exist some diurnal patterns,</a:t>
            </a:r>
          </a:p>
          <a:p>
            <a:r>
              <a:rPr lang="en-US" sz="1200" baseline="0" dirty="0" smtClean="0"/>
              <a:t>although minor, in the channel popularity. We address this issue in the multi-class part</a:t>
            </a:r>
          </a:p>
          <a:p>
            <a:endParaRPr lang="en-US" sz="1200" baseline="0" dirty="0" smtClean="0"/>
          </a:p>
          <a:p>
            <a:r>
              <a:rPr lang="en-US" sz="1200" baseline="0" dirty="0" smtClean="0"/>
              <a:t>One potential question is that we did not obverse very strong week patterns here.</a:t>
            </a:r>
          </a:p>
          <a:p>
            <a:r>
              <a:rPr lang="en-US" sz="1200" baseline="0" dirty="0" smtClean="0"/>
              <a:t>One possible reason is that our data is collected summer, when some programs are daily based rather than weekly based.  </a:t>
            </a:r>
          </a:p>
          <a:p>
            <a:r>
              <a:rPr lang="en-US" sz="1200" baseline="0" dirty="0" smtClean="0"/>
              <a:t> </a:t>
            </a:r>
          </a:p>
          <a:p>
            <a:endParaRPr lang="en-US" dirty="0"/>
          </a:p>
        </p:txBody>
      </p:sp>
      <p:sp>
        <p:nvSpPr>
          <p:cNvPr id="4" name="Slide Number Placeholder 3"/>
          <p:cNvSpPr>
            <a:spLocks noGrp="1"/>
          </p:cNvSpPr>
          <p:nvPr>
            <p:ph type="sldNum" sz="quarter" idx="10"/>
          </p:nvPr>
        </p:nvSpPr>
        <p:spPr/>
        <p:txBody>
          <a:bodyPr/>
          <a:lstStyle/>
          <a:p>
            <a:fld id="{B3C1BDF3-0AD9-D544-BC9F-D37315DC792B}"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aseline="0" dirty="0" smtClean="0"/>
              <a:t>Another interesting angle for channel dynamics is the similarly. In particular, we are  interested in the similarity between current minute to the next minute.</a:t>
            </a:r>
          </a:p>
          <a:p>
            <a:r>
              <a:rPr lang="en-US" sz="1200" baseline="0" dirty="0" smtClean="0"/>
              <a:t>This study unveils the prediction ability of the channel dynamics. High similarity indicate the strong ability to predict the </a:t>
            </a:r>
            <a:r>
              <a:rPr lang="en-US" sz="1200" baseline="0" dirty="0" err="1" smtClean="0"/>
              <a:t>popluarity</a:t>
            </a:r>
            <a:r>
              <a:rPr lang="en-US" sz="1200" baseline="0" dirty="0" smtClean="0"/>
              <a:t> of next time interval  </a:t>
            </a:r>
          </a:p>
          <a:p>
            <a:endParaRPr lang="en-US" sz="1200" baseline="0" dirty="0" smtClean="0"/>
          </a:p>
          <a:p>
            <a:r>
              <a:rPr lang="en-US" sz="1200" baseline="0" dirty="0" smtClean="0"/>
              <a:t>To quantify the similarity (or dissimilarity) of the channel popularity collectively among all</a:t>
            </a:r>
          </a:p>
          <a:p>
            <a:r>
              <a:rPr lang="en-US" sz="1200" baseline="0" dirty="0" smtClean="0"/>
              <a:t>channels, we adopt the metric named </a:t>
            </a:r>
            <a:r>
              <a:rPr lang="en-US" sz="1200" i="1" baseline="0" dirty="0" smtClean="0"/>
              <a:t>cosine similarity. Cosine similarity</a:t>
            </a:r>
          </a:p>
          <a:p>
            <a:r>
              <a:rPr lang="en-US" sz="1200" baseline="0" dirty="0" smtClean="0"/>
              <a:t>measures the similarity between two vectors by finding the</a:t>
            </a:r>
          </a:p>
          <a:p>
            <a:r>
              <a:rPr lang="en-US" sz="1200" baseline="0" dirty="0" smtClean="0"/>
              <a:t>cosine value of the angle between them.</a:t>
            </a:r>
            <a:r>
              <a:rPr lang="en-US" dirty="0" smtClean="0"/>
              <a:t> </a:t>
            </a:r>
          </a:p>
          <a:p>
            <a:endParaRPr lang="en-US" sz="1200" baseline="0" dirty="0" smtClean="0"/>
          </a:p>
          <a:p>
            <a:r>
              <a:rPr lang="en-US" sz="1200" baseline="0" dirty="0" smtClean="0"/>
              <a:t>The value ranges from -1 to 1. The value close to 1 indicates higher similarity between A and B. Cosine similarity has been</a:t>
            </a:r>
          </a:p>
          <a:p>
            <a:r>
              <a:rPr lang="en-US" sz="1200" baseline="0" dirty="0" smtClean="0"/>
              <a:t>widely used in high-dimensional data analysis such as applications in text mining</a:t>
            </a:r>
          </a:p>
          <a:p>
            <a:endParaRPr lang="en-US" sz="1200" baseline="0" dirty="0" smtClean="0"/>
          </a:p>
          <a:p>
            <a:r>
              <a:rPr lang="en-US" sz="1200" baseline="0" dirty="0" smtClean="0"/>
              <a:t>In the context of IPTV, we expect the channel popularity to be</a:t>
            </a:r>
          </a:p>
          <a:p>
            <a:r>
              <a:rPr lang="en-US" sz="1200" baseline="0" dirty="0" smtClean="0"/>
              <a:t>relatively stable over time. </a:t>
            </a:r>
          </a:p>
          <a:p>
            <a:r>
              <a:rPr lang="en-US" sz="1200" baseline="0" dirty="0" smtClean="0"/>
              <a:t>We </a:t>
            </a:r>
            <a:r>
              <a:rPr lang="en-US" sz="1200" baseline="0" dirty="0" err="1" smtClean="0"/>
              <a:t>discretize</a:t>
            </a:r>
            <a:r>
              <a:rPr lang="en-US" sz="1200" baseline="0" dirty="0" smtClean="0"/>
              <a:t> our data traces by fixed-interval time bins, with interval</a:t>
            </a:r>
          </a:p>
          <a:p>
            <a:r>
              <a:rPr lang="en-US" sz="1200" baseline="0" dirty="0" smtClean="0"/>
              <a:t>lengths ranging from 15 minutes to 3 days. At each interval,</a:t>
            </a:r>
          </a:p>
          <a:p>
            <a:r>
              <a:rPr lang="en-US" sz="1200" baseline="0" dirty="0" smtClean="0"/>
              <a:t>we calculate the channel access probability of different channels</a:t>
            </a:r>
          </a:p>
          <a:p>
            <a:r>
              <a:rPr lang="en-US" sz="1200" baseline="0" dirty="0" smtClean="0"/>
              <a:t>for each time bin. Then, for each pair of adjacent time bins, we</a:t>
            </a:r>
          </a:p>
          <a:p>
            <a:r>
              <a:rPr lang="en-US" sz="1200" baseline="0" dirty="0" smtClean="0"/>
              <a:t>compute the cosine similarity of channel popularity vectors. Based</a:t>
            </a:r>
          </a:p>
          <a:p>
            <a:r>
              <a:rPr lang="en-US" sz="1200" baseline="0" dirty="0" smtClean="0"/>
              <a:t>on these values, we calculate the average for each aggregation interval.</a:t>
            </a:r>
          </a:p>
          <a:p>
            <a:endParaRPr lang="en-US" sz="1200" baseline="0" dirty="0" smtClean="0"/>
          </a:p>
          <a:p>
            <a:r>
              <a:rPr lang="en-US" sz="1200" baseline="0" dirty="0" smtClean="0"/>
              <a:t>we observe that the curve forms a </a:t>
            </a:r>
            <a:r>
              <a:rPr lang="en-US" sz="1200" i="1" baseline="0" dirty="0" smtClean="0"/>
              <a:t>V-shape as we increase</a:t>
            </a:r>
          </a:p>
          <a:p>
            <a:r>
              <a:rPr lang="en-US" sz="1200" baseline="0" dirty="0" smtClean="0"/>
              <a:t>the aggregation level. Specifically, the similarity value first</a:t>
            </a:r>
          </a:p>
          <a:p>
            <a:r>
              <a:rPr lang="en-US" sz="1200" baseline="0" dirty="0" smtClean="0"/>
              <a:t>decreases as the aggregation times increases, reaching its minimum</a:t>
            </a:r>
          </a:p>
          <a:p>
            <a:r>
              <a:rPr lang="en-US" sz="1200" baseline="0" dirty="0" smtClean="0"/>
              <a:t>at around 3-4 hour aggregation scale. After that, we observe an increasing</a:t>
            </a:r>
          </a:p>
          <a:p>
            <a:r>
              <a:rPr lang="en-US" sz="1200" baseline="0" dirty="0" smtClean="0"/>
              <a:t>trend as we increase the aggregation time scale</a:t>
            </a:r>
          </a:p>
          <a:p>
            <a:endParaRPr lang="en-US" sz="1200" baseline="0" dirty="0" smtClean="0"/>
          </a:p>
          <a:p>
            <a:r>
              <a:rPr lang="en-US" sz="1200" baseline="0" dirty="0" smtClean="0"/>
              <a:t>the similarity/dissimilarity of</a:t>
            </a:r>
          </a:p>
          <a:p>
            <a:r>
              <a:rPr lang="en-US" sz="1200" baseline="0" dirty="0" smtClean="0"/>
              <a:t>the channel popularity is determined by the TV program (shows)</a:t>
            </a:r>
          </a:p>
          <a:p>
            <a:r>
              <a:rPr lang="en-US" sz="1200" baseline="0" dirty="0" smtClean="0"/>
              <a:t>of the time. when the time scale is long, the</a:t>
            </a:r>
          </a:p>
          <a:p>
            <a:r>
              <a:rPr lang="en-US" sz="1200" baseline="0" dirty="0" smtClean="0"/>
              <a:t>similarity/dissimilarity is determined by the overall type of TV program</a:t>
            </a:r>
          </a:p>
          <a:p>
            <a:r>
              <a:rPr lang="en-US" sz="1200" baseline="0" dirty="0" smtClean="0"/>
              <a:t>on the channels.</a:t>
            </a:r>
          </a:p>
          <a:p>
            <a:endParaRPr lang="en-US" sz="1200" baseline="0" dirty="0" smtClean="0"/>
          </a:p>
          <a:p>
            <a:r>
              <a:rPr lang="en-US" sz="1200" baseline="0" dirty="0" smtClean="0"/>
              <a:t>Both the viewer base of individual TV shows</a:t>
            </a:r>
          </a:p>
          <a:p>
            <a:r>
              <a:rPr lang="en-US" sz="1200" baseline="0" dirty="0" smtClean="0"/>
              <a:t>and the long term user affinity to the type of program are relatively</a:t>
            </a:r>
          </a:p>
          <a:p>
            <a:r>
              <a:rPr lang="en-US" sz="1200" baseline="0" dirty="0" smtClean="0"/>
              <a:t>more stable,</a:t>
            </a:r>
          </a:p>
          <a:p>
            <a:endParaRPr lang="en-US" sz="1200" baseline="0" dirty="0" smtClean="0"/>
          </a:p>
          <a:p>
            <a:endParaRPr lang="en-US" sz="1200" baseline="0" dirty="0" smtClean="0"/>
          </a:p>
          <a:p>
            <a:endParaRPr lang="en-US" sz="1200" baseline="0" dirty="0" smtClean="0"/>
          </a:p>
          <a:p>
            <a:r>
              <a:rPr lang="en-US" sz="1200" baseline="0" dirty="0" smtClean="0"/>
              <a:t> </a:t>
            </a:r>
            <a:endParaRPr lang="en-US" dirty="0"/>
          </a:p>
        </p:txBody>
      </p:sp>
      <p:sp>
        <p:nvSpPr>
          <p:cNvPr id="4" name="Slide Number Placeholder 3"/>
          <p:cNvSpPr>
            <a:spLocks noGrp="1"/>
          </p:cNvSpPr>
          <p:nvPr>
            <p:ph type="sldNum" sz="quarter" idx="10"/>
          </p:nvPr>
        </p:nvSpPr>
        <p:spPr/>
        <p:txBody>
          <a:bodyPr/>
          <a:lstStyle/>
          <a:p>
            <a:fld id="{B3C1BDF3-0AD9-D544-BC9F-D37315DC792B}"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We now present our model for channel popularity.</a:t>
            </a:r>
          </a:p>
          <a:p>
            <a:r>
              <a:rPr lang="en-US" sz="1200" baseline="0" dirty="0" smtClean="0"/>
              <a:t>Recall that in the measurement part, we observe that popularity distribution is highly skewed. </a:t>
            </a:r>
          </a:p>
          <a:p>
            <a:r>
              <a:rPr lang="en-US" sz="1200" baseline="0" dirty="0" smtClean="0"/>
              <a:t>How to capture such </a:t>
            </a:r>
            <a:r>
              <a:rPr lang="en-US" sz="1200" baseline="0" dirty="0" err="1" smtClean="0"/>
              <a:t>skewness</a:t>
            </a:r>
            <a:r>
              <a:rPr lang="en-US" sz="1200" baseline="0" dirty="0" smtClean="0"/>
              <a:t>. </a:t>
            </a:r>
          </a:p>
          <a:p>
            <a:r>
              <a:rPr lang="en-US" sz="1200" baseline="0" dirty="0" smtClean="0"/>
              <a:t>The </a:t>
            </a:r>
            <a:r>
              <a:rPr lang="en-US" sz="1200" baseline="0" dirty="0" err="1" smtClean="0"/>
              <a:t>Zipf</a:t>
            </a:r>
            <a:r>
              <a:rPr lang="en-US" sz="1200" baseline="0" dirty="0" smtClean="0"/>
              <a:t>-like distribution has been proved successful in capturing</a:t>
            </a:r>
          </a:p>
          <a:p>
            <a:r>
              <a:rPr lang="en-US" sz="1200" baseline="0" dirty="0" smtClean="0"/>
              <a:t>the </a:t>
            </a:r>
            <a:r>
              <a:rPr lang="en-US" sz="1200" baseline="0" dirty="0" err="1" smtClean="0"/>
              <a:t>skewness</a:t>
            </a:r>
            <a:r>
              <a:rPr lang="en-US" sz="1200" baseline="0" dirty="0" smtClean="0"/>
              <a:t> in content popularity such as Web [1] and VOD [17].</a:t>
            </a:r>
          </a:p>
          <a:p>
            <a:r>
              <a:rPr lang="en-US" sz="1200" baseline="0" dirty="0" smtClean="0"/>
              <a:t>The definition of </a:t>
            </a:r>
            <a:r>
              <a:rPr lang="en-US" sz="1200" baseline="0" dirty="0" err="1" smtClean="0"/>
              <a:t>Zipf</a:t>
            </a:r>
            <a:r>
              <a:rPr lang="en-US" sz="1200" baseline="0" dirty="0" smtClean="0"/>
              <a:t>-like </a:t>
            </a:r>
            <a:r>
              <a:rPr lang="en-US" sz="1200" baseline="0" dirty="0" err="1" smtClean="0"/>
              <a:t>distirbution</a:t>
            </a:r>
            <a:r>
              <a:rPr lang="en-US" sz="1200" baseline="0" dirty="0" smtClean="0"/>
              <a:t> is that …</a:t>
            </a:r>
          </a:p>
          <a:p>
            <a:endParaRPr lang="en-US" sz="1200" baseline="0" dirty="0" smtClean="0"/>
          </a:p>
          <a:p>
            <a:r>
              <a:rPr lang="en-US" sz="1200" baseline="0" dirty="0" smtClean="0"/>
              <a:t>Figure 14 shows the access frequencies of all channels in the order of decreasing popularity</a:t>
            </a:r>
          </a:p>
          <a:p>
            <a:r>
              <a:rPr lang="en-US" sz="1200" baseline="0" dirty="0" smtClean="0"/>
              <a:t>from the real trace and the fitted </a:t>
            </a:r>
            <a:r>
              <a:rPr lang="en-US" sz="1200" baseline="0" dirty="0" err="1" smtClean="0"/>
              <a:t>Zipf</a:t>
            </a:r>
            <a:r>
              <a:rPr lang="en-US" sz="1200" baseline="0" dirty="0" smtClean="0"/>
              <a:t>-like distribution (the dashed line with \alpha = 0.55</a:t>
            </a:r>
          </a:p>
          <a:p>
            <a:endParaRPr lang="en-US" dirty="0"/>
          </a:p>
        </p:txBody>
      </p:sp>
      <p:sp>
        <p:nvSpPr>
          <p:cNvPr id="4" name="Slide Number Placeholder 3"/>
          <p:cNvSpPr>
            <a:spLocks noGrp="1"/>
          </p:cNvSpPr>
          <p:nvPr>
            <p:ph type="sldNum" sz="quarter" idx="10"/>
          </p:nvPr>
        </p:nvSpPr>
        <p:spPr/>
        <p:txBody>
          <a:bodyPr/>
          <a:lstStyle/>
          <a:p>
            <a:fld id="{B3C1BDF3-0AD9-D544-BC9F-D37315DC792B}"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Recall that in measurement part, we have some dynamics observations: ….</a:t>
            </a:r>
          </a:p>
          <a:p>
            <a:endParaRPr lang="en-US" sz="1200" baseline="0" dirty="0" smtClean="0"/>
          </a:p>
          <a:p>
            <a:r>
              <a:rPr lang="en-US" sz="1200" baseline="0" dirty="0" smtClean="0"/>
              <a:t>These observations inspire us to look for a stochastic model, called mean reversion model. </a:t>
            </a:r>
          </a:p>
          <a:p>
            <a:endParaRPr lang="en-US" sz="1200" baseline="0" dirty="0" smtClean="0"/>
          </a:p>
          <a:p>
            <a:r>
              <a:rPr lang="en-US" sz="1200" baseline="0" dirty="0" smtClean="0"/>
              <a:t>Mean reversion model has been widely used in financial data analysis. It has some nice features which match well with our observation.</a:t>
            </a:r>
          </a:p>
          <a:p>
            <a:r>
              <a:rPr lang="en-US" sz="1200" baseline="0" dirty="0" smtClean="0"/>
              <a:t>The basic idea is that the price of a stock or a commodity may fluctuate but will revert to its long-term equilibrium level</a:t>
            </a:r>
          </a:p>
        </p:txBody>
      </p:sp>
      <p:sp>
        <p:nvSpPr>
          <p:cNvPr id="4" name="Slide Number Placeholder 3"/>
          <p:cNvSpPr>
            <a:spLocks noGrp="1"/>
          </p:cNvSpPr>
          <p:nvPr>
            <p:ph type="sldNum" sz="quarter" idx="10"/>
          </p:nvPr>
        </p:nvSpPr>
        <p:spPr/>
        <p:txBody>
          <a:bodyPr/>
          <a:lstStyle/>
          <a:p>
            <a:fld id="{B3C1BDF3-0AD9-D544-BC9F-D37315DC792B}"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Figure 15</a:t>
            </a:r>
          </a:p>
          <a:p>
            <a:r>
              <a:rPr lang="en-US" sz="1200" baseline="0" dirty="0" smtClean="0"/>
              <a:t>shows the ACF of the news channel compared against the simulation</a:t>
            </a:r>
          </a:p>
          <a:p>
            <a:r>
              <a:rPr lang="en-US" sz="1200" baseline="0" dirty="0" smtClean="0"/>
              <a:t>from the model with We observe a remarkable</a:t>
            </a:r>
          </a:p>
          <a:p>
            <a:r>
              <a:rPr lang="en-US" sz="1200" baseline="0" dirty="0" smtClean="0"/>
              <a:t>match, with the exception of the surges at lags that are multiple</a:t>
            </a:r>
          </a:p>
          <a:p>
            <a:r>
              <a:rPr lang="en-US" sz="1200" baseline="0" dirty="0" smtClean="0"/>
              <a:t>of one day</a:t>
            </a:r>
            <a:endParaRPr lang="en-US" dirty="0"/>
          </a:p>
        </p:txBody>
      </p:sp>
      <p:sp>
        <p:nvSpPr>
          <p:cNvPr id="4" name="Slide Number Placeholder 3"/>
          <p:cNvSpPr>
            <a:spLocks noGrp="1"/>
          </p:cNvSpPr>
          <p:nvPr>
            <p:ph type="sldNum" sz="quarter" idx="10"/>
          </p:nvPr>
        </p:nvSpPr>
        <p:spPr/>
        <p:txBody>
          <a:bodyPr/>
          <a:lstStyle/>
          <a:p>
            <a:fld id="{B3C1BDF3-0AD9-D544-BC9F-D37315DC792B}"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shows that our model faithfully reproduce -shape behavior in the cosine similarity of channel popularity vectors. </a:t>
            </a:r>
            <a:endParaRPr lang="en-US" dirty="0"/>
          </a:p>
        </p:txBody>
      </p:sp>
      <p:sp>
        <p:nvSpPr>
          <p:cNvPr id="4" name="Slide Number Placeholder 3"/>
          <p:cNvSpPr>
            <a:spLocks noGrp="1"/>
          </p:cNvSpPr>
          <p:nvPr>
            <p:ph type="sldNum" sz="quarter" idx="10"/>
          </p:nvPr>
        </p:nvSpPr>
        <p:spPr/>
        <p:txBody>
          <a:bodyPr/>
          <a:lstStyle/>
          <a:p>
            <a:fld id="{B3C1BDF3-0AD9-D544-BC9F-D37315DC792B}"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terms of autocorrelation, we found our model can capture the general trend, but missing many spikes</a:t>
            </a:r>
            <a:endParaRPr lang="en-US" dirty="0"/>
          </a:p>
        </p:txBody>
      </p:sp>
      <p:sp>
        <p:nvSpPr>
          <p:cNvPr id="4" name="Slide Number Placeholder 3"/>
          <p:cNvSpPr>
            <a:spLocks noGrp="1"/>
          </p:cNvSpPr>
          <p:nvPr>
            <p:ph type="sldNum" sz="quarter" idx="10"/>
          </p:nvPr>
        </p:nvSpPr>
        <p:spPr/>
        <p:txBody>
          <a:bodyPr/>
          <a:lstStyle/>
          <a:p>
            <a:fld id="{DDED8219-FCF4-B441-B70F-999DABA889CE}"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So far we have presented our analysis on the dynamics of channel</a:t>
            </a:r>
          </a:p>
          <a:p>
            <a:r>
              <a:rPr lang="en-US" sz="1200" baseline="0" dirty="0" smtClean="0"/>
              <a:t>popularity and developed a mean reversion process to model</a:t>
            </a:r>
          </a:p>
          <a:p>
            <a:r>
              <a:rPr lang="en-US" sz="1200" baseline="0" dirty="0" smtClean="0"/>
              <a:t>them. Although the model in the previous section works reasonably</a:t>
            </a:r>
          </a:p>
          <a:p>
            <a:r>
              <a:rPr lang="en-US" sz="1200" baseline="0" dirty="0" smtClean="0"/>
              <a:t>well, it is incapable of capturing some diurnal patterns in the dynamics</a:t>
            </a:r>
          </a:p>
          <a:p>
            <a:r>
              <a:rPr lang="en-US" sz="1200" baseline="0" dirty="0" smtClean="0"/>
              <a:t>such as the small increases around daily boundary in ACF.</a:t>
            </a:r>
          </a:p>
          <a:p>
            <a:endParaRPr lang="en-US" sz="1200" baseline="0" dirty="0" smtClean="0"/>
          </a:p>
          <a:p>
            <a:r>
              <a:rPr lang="en-US" sz="1200" baseline="0" dirty="0" smtClean="0"/>
              <a:t>We want to the study the reason behind this diurnal patterns. Is that because users will regularly change their interests during time of day?</a:t>
            </a:r>
          </a:p>
          <a:p>
            <a:r>
              <a:rPr lang="en-US" sz="1200" baseline="0" dirty="0" smtClean="0"/>
              <a:t>Or it is because users with different interest tend to watch TV at different time of day? To answer these questions, a natural way of study is</a:t>
            </a:r>
          </a:p>
          <a:p>
            <a:r>
              <a:rPr lang="en-US" sz="1200" baseline="0" dirty="0" smtClean="0"/>
              <a:t>subgroup study. That is we classify the users into different groups, then to understand the channel preferences in different groups.</a:t>
            </a:r>
          </a:p>
          <a:p>
            <a:endParaRPr lang="en-US" sz="1200" baseline="0" dirty="0" smtClean="0"/>
          </a:p>
          <a:p>
            <a:r>
              <a:rPr lang="en-US" sz="1200" baseline="0" dirty="0" smtClean="0"/>
              <a:t>The subgroups study involves the following three steps. First, we need to how to class the users. Then, among different kinds of grouping methods, </a:t>
            </a:r>
          </a:p>
          <a:p>
            <a:r>
              <a:rPr lang="en-US" sz="1200" baseline="0" dirty="0" smtClean="0"/>
              <a:t>we want to identify the desired one. The method which can not only well explain the diurnal patterns but also can be easily utilized to extend our model.</a:t>
            </a:r>
          </a:p>
          <a:p>
            <a:r>
              <a:rPr lang="en-US" sz="1200" baseline="0" dirty="0" smtClean="0"/>
              <a:t>Finally, after finding the grouping method, we will utilize it to extend our model to capture the diurnal patterns. </a:t>
            </a:r>
          </a:p>
          <a:p>
            <a:r>
              <a:rPr lang="en-US" sz="1200" baseline="0" dirty="0" smtClean="0"/>
              <a:t>      </a:t>
            </a:r>
          </a:p>
          <a:p>
            <a:endParaRPr lang="en-US" sz="1200" baseline="0" dirty="0" smtClean="0"/>
          </a:p>
          <a:p>
            <a:endParaRPr lang="en-US" dirty="0"/>
          </a:p>
        </p:txBody>
      </p:sp>
      <p:sp>
        <p:nvSpPr>
          <p:cNvPr id="4" name="Slide Number Placeholder 3"/>
          <p:cNvSpPr>
            <a:spLocks noGrp="1"/>
          </p:cNvSpPr>
          <p:nvPr>
            <p:ph type="sldNum" sz="quarter" idx="10"/>
          </p:nvPr>
        </p:nvSpPr>
        <p:spPr/>
        <p:txBody>
          <a:bodyPr/>
          <a:lstStyle/>
          <a:p>
            <a:fld id="{B3C1BDF3-0AD9-D544-BC9F-D37315DC792B}"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Until now,</a:t>
            </a:r>
            <a:r>
              <a:rPr lang="en-US" baseline="0" dirty="0" smtClean="0"/>
              <a:t> we answers the question “how to classify the users”. The next question is that among all these grouping methods based on different grouping features, which one is the desired group method. The one can explain the diurnal pattern and can be used to extend our model. </a:t>
            </a:r>
          </a:p>
          <a:p>
            <a:r>
              <a:rPr lang="en-US" baseline="0" dirty="0" smtClean="0"/>
              <a:t>I omit the details of select the desired group method due to time limitation. But the result is that WT-D is the best one we think. It has two nice features.</a:t>
            </a:r>
          </a:p>
          <a:p>
            <a:r>
              <a:rPr lang="en-US" baseline="0" dirty="0" smtClean="0"/>
              <a:t>First, when grouping using WT-D, there are distinct channel preference between sub-groups. Second, user-to-group affiliation stable over time.    </a:t>
            </a:r>
            <a:endParaRPr lang="en-US" dirty="0"/>
          </a:p>
        </p:txBody>
      </p:sp>
      <p:sp>
        <p:nvSpPr>
          <p:cNvPr id="4" name="Slide Number Placeholder 3"/>
          <p:cNvSpPr>
            <a:spLocks noGrp="1"/>
          </p:cNvSpPr>
          <p:nvPr>
            <p:ph type="sldNum" sz="quarter" idx="10"/>
          </p:nvPr>
        </p:nvSpPr>
        <p:spPr/>
        <p:txBody>
          <a:bodyPr/>
          <a:lstStyle/>
          <a:p>
            <a:fld id="{DDED8219-FCF4-B441-B70F-999DABA889CE}"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To convince you that WT-D can explain the dynamics time of day, especially the diurnal patterns </a:t>
            </a:r>
          </a:p>
          <a:p>
            <a:r>
              <a:rPr lang="en-US" sz="1200" baseline="0" dirty="0" smtClean="0"/>
              <a:t>First, let’s look at this figure. It shows the users preference to one kids channel. There are four curves here.</a:t>
            </a:r>
          </a:p>
          <a:p>
            <a:r>
              <a:rPr lang="en-US" sz="1200" baseline="0" dirty="0" smtClean="0"/>
              <a:t>Three of them are heavy-, light- and medium watchers based WT-D. The other one is the all watchers. </a:t>
            </a:r>
          </a:p>
          <a:p>
            <a:r>
              <a:rPr lang="en-US" sz="1200" baseline="0" dirty="0" smtClean="0"/>
              <a:t>We find that the three sub-group </a:t>
            </a:r>
            <a:r>
              <a:rPr lang="en-US" sz="1200" baseline="0" dirty="0" err="1" smtClean="0"/>
              <a:t>cuves</a:t>
            </a:r>
            <a:r>
              <a:rPr lang="en-US" sz="1200" baseline="0" dirty="0" smtClean="0"/>
              <a:t> are relatively stable, but the all watchers curves has a peak between 8am and noon. </a:t>
            </a:r>
          </a:p>
          <a:p>
            <a:endParaRPr lang="en-US" sz="1200" baseline="0" dirty="0" smtClean="0"/>
          </a:p>
          <a:p>
            <a:r>
              <a:rPr lang="en-US" sz="1200" baseline="0" dirty="0" smtClean="0"/>
              <a:t> To explain this, let’s look at another figure. This figure shows the population proportion mix during time of day. </a:t>
            </a:r>
          </a:p>
          <a:p>
            <a:r>
              <a:rPr lang="en-US" sz="1200" baseline="0" dirty="0" smtClean="0"/>
              <a:t>We observe that there is strong correlation between channel popularity change and population mix change.</a:t>
            </a:r>
          </a:p>
          <a:p>
            <a:endParaRPr lang="en-US" sz="1200" baseline="0" dirty="0" smtClean="0"/>
          </a:p>
          <a:p>
            <a:r>
              <a:rPr lang="en-US" sz="1200" baseline="0" dirty="0" smtClean="0"/>
              <a:t>the overall channel access probability for kids channels peaks between 8am and noon.</a:t>
            </a:r>
          </a:p>
          <a:p>
            <a:r>
              <a:rPr lang="en-US" sz="1200" baseline="0" dirty="0" smtClean="0"/>
              <a:t>This coincides with the population gain by light-watchers during that time. </a:t>
            </a:r>
            <a:endParaRPr lang="en-US" dirty="0"/>
          </a:p>
        </p:txBody>
      </p:sp>
      <p:sp>
        <p:nvSpPr>
          <p:cNvPr id="4" name="Slide Number Placeholder 3"/>
          <p:cNvSpPr>
            <a:spLocks noGrp="1"/>
          </p:cNvSpPr>
          <p:nvPr>
            <p:ph type="sldNum" sz="quarter" idx="10"/>
          </p:nvPr>
        </p:nvSpPr>
        <p:spPr/>
        <p:txBody>
          <a:bodyPr/>
          <a:lstStyle/>
          <a:p>
            <a:fld id="{B3C1BDF3-0AD9-D544-BC9F-D37315DC792B}"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a:t>
            </a:r>
            <a:r>
              <a:rPr lang="en-US" baseline="0" dirty="0" smtClean="0"/>
              <a:t> we will show that WD-T can be used to extend our model. Now we don’t consider the channel popularity dynamics for all watchers simply from mean reversion model. Instead, we consider that </a:t>
            </a:r>
            <a:r>
              <a:rPr lang="en-US" dirty="0" smtClean="0"/>
              <a:t>popularity of </a:t>
            </a:r>
            <a:r>
              <a:rPr lang="en-US" i="1" dirty="0" err="1" smtClean="0"/>
              <a:t>i</a:t>
            </a:r>
            <a:r>
              <a:rPr lang="en-US" dirty="0" err="1" smtClean="0"/>
              <a:t>th</a:t>
            </a:r>
            <a:r>
              <a:rPr lang="en-US" dirty="0" smtClean="0"/>
              <a:t> channel based on </a:t>
            </a:r>
            <a:r>
              <a:rPr lang="en-US" i="1" dirty="0" err="1" smtClean="0"/>
              <a:t>i</a:t>
            </a:r>
            <a:r>
              <a:rPr lang="en-US" dirty="0" err="1" smtClean="0"/>
              <a:t>th</a:t>
            </a:r>
            <a:r>
              <a:rPr lang="en-US" dirty="0" smtClean="0"/>
              <a:t> Channel, </a:t>
            </a:r>
            <a:r>
              <a:rPr lang="en-US" i="1" dirty="0" err="1" smtClean="0"/>
              <a:t>j</a:t>
            </a:r>
            <a:r>
              <a:rPr lang="en-US" dirty="0" err="1" smtClean="0"/>
              <a:t>th</a:t>
            </a:r>
            <a:r>
              <a:rPr lang="en-US" dirty="0" smtClean="0"/>
              <a:t> subgroup,</a:t>
            </a:r>
            <a:r>
              <a:rPr lang="en-US" baseline="0" dirty="0" smtClean="0"/>
              <a:t> described in the following formula. </a:t>
            </a:r>
            <a:r>
              <a:rPr lang="en-US" baseline="0" dirty="0" err="1" smtClean="0"/>
              <a:t>X_i</a:t>
            </a:r>
            <a:r>
              <a:rPr lang="en-US" baseline="0" dirty="0" smtClean="0"/>
              <a:t> is… </a:t>
            </a:r>
            <a:r>
              <a:rPr lang="en-US" baseline="0" dirty="0" err="1" smtClean="0"/>
              <a:t>X_{ij</a:t>
            </a:r>
            <a:r>
              <a:rPr lang="en-US" baseline="0" dirty="0" smtClean="0"/>
              <a:t>}. The W</a:t>
            </a:r>
          </a:p>
          <a:p>
            <a:r>
              <a:rPr lang="en-US" baseline="0" dirty="0" smtClean="0"/>
              <a:t>is the results we observe the population portion figure. If using this model, when comparing the ACF of real trace and the model. We find that they matches better. If we compute the MSE between trace and model, we find the multi-class population model is one order of </a:t>
            </a:r>
            <a:r>
              <a:rPr lang="en-US" baseline="0" dirty="0" err="1" smtClean="0"/>
              <a:t>magtituge</a:t>
            </a:r>
            <a:r>
              <a:rPr lang="en-US" baseline="0" dirty="0" smtClean="0"/>
              <a:t>  smaller than that of single-class model. There are other comparison between single-class and multi-class population model. Refer the paper for details     </a:t>
            </a:r>
            <a:endParaRPr lang="en-US" dirty="0"/>
          </a:p>
        </p:txBody>
      </p:sp>
      <p:sp>
        <p:nvSpPr>
          <p:cNvPr id="4" name="Slide Number Placeholder 3"/>
          <p:cNvSpPr>
            <a:spLocks noGrp="1"/>
          </p:cNvSpPr>
          <p:nvPr>
            <p:ph type="sldNum" sz="quarter" idx="10"/>
          </p:nvPr>
        </p:nvSpPr>
        <p:spPr/>
        <p:txBody>
          <a:bodyPr/>
          <a:lstStyle/>
          <a:p>
            <a:fld id="{B3C1BDF3-0AD9-D544-BC9F-D37315DC792B}"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3C1BDF3-0AD9-D544-BC9F-D37315DC792B}" type="slidenum">
              <a:rPr lang="en-US" smtClean="0"/>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386A1CE6-20ED-4142-865D-DC9EB9CE8DF6}" type="datetime1">
              <a:rPr lang="en-US" smtClean="0"/>
              <a:pPr/>
              <a:t>6/18/09</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D79C080D-C287-434F-A861-A3C9319261B4}"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9735231-D9E4-4E48-A3ED-DA90491B05B0}" type="datetime1">
              <a:rPr lang="en-US" smtClean="0"/>
              <a:pPr/>
              <a:t>6/18/09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9C080D-C287-434F-A861-A3C9319261B4}"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C7BB3EB2-BB16-C943-AE85-B5CE30BE9E3A}" type="datetime1">
              <a:rPr lang="en-US" smtClean="0"/>
              <a:pPr/>
              <a:t>6/18/09</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D79C080D-C287-434F-A861-A3C9319261B4}"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53A27C1-8109-EF4C-B693-F99212B96454}" type="datetime1">
              <a:rPr lang="en-US" smtClean="0"/>
              <a:pPr/>
              <a:t>6/18/09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9C080D-C287-434F-A861-A3C9319261B4}"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F979173-A74E-EA4B-9E9B-4A52D500FE6B}" type="datetime1">
              <a:rPr lang="en-US" smtClean="0"/>
              <a:pPr/>
              <a:t>6/18/09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9C080D-C287-434F-A861-A3C9319261B4}"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10A204A-BC5F-654E-80C7-A5532693074B}" type="datetime1">
              <a:rPr lang="en-US" smtClean="0"/>
              <a:pPr/>
              <a:t>6/18/09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9C080D-C287-434F-A861-A3C9319261B4}"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0A03AE-580B-7D49-BF50-5A7C08B6889A}" type="datetime1">
              <a:rPr lang="en-US" smtClean="0"/>
              <a:pPr/>
              <a:t>6/18/09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9C080D-C287-434F-A861-A3C9319261B4}"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D4158C5-102A-404D-A30E-DFCC87AB6AA6}" type="datetime1">
              <a:rPr lang="en-US" smtClean="0"/>
              <a:pPr/>
              <a:t>6/18/09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9C080D-C287-434F-A861-A3C9319261B4}"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22CFBEF-7BF8-4F42-A056-617ED60A813E}" type="datetime1">
              <a:rPr lang="en-US" smtClean="0"/>
              <a:pPr/>
              <a:t>6/18/09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9C080D-C287-434F-A861-A3C9319261B4}"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38F93DC-A931-8543-82A1-72CA42607556}" type="datetime1">
              <a:rPr lang="en-US" smtClean="0"/>
              <a:pPr/>
              <a:t>6/18/09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9C080D-C287-434F-A861-A3C9319261B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140CD49-BC1C-1F4F-92E2-606D3FDBE550}" type="datetime1">
              <a:rPr lang="en-US" smtClean="0"/>
              <a:pPr/>
              <a:t>6/18/09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9C080D-C287-434F-A861-A3C9319261B4}"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C581661B-DA3F-5E44-BE19-D03FCBC59BC5}" type="datetime1">
              <a:rPr lang="en-US" smtClean="0"/>
              <a:pPr/>
              <a:t>6/18/09</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D79C080D-C287-434F-A861-A3C9319261B4}"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3"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3"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3"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4" Type="http://schemas.openxmlformats.org/officeDocument/2006/relationships/image" Target="../media/image10.pdf"/><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 Id="rId5"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3"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4" Type="http://schemas.openxmlformats.org/officeDocument/2006/relationships/image" Target="../media/image9.png"/><Relationship Id="rId5" Type="http://schemas.openxmlformats.org/officeDocument/2006/relationships/image" Target="../media/image14.png"/><Relationship Id="rId7"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 Id="rId6"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3"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3"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3"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png"/><Relationship Id="rId5"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828800"/>
            <a:ext cx="6858000" cy="990600"/>
          </a:xfrm>
        </p:spPr>
        <p:txBody>
          <a:bodyPr>
            <a:normAutofit fontScale="90000"/>
          </a:bodyPr>
          <a:lstStyle/>
          <a:p>
            <a:r>
              <a:rPr lang="en-US" b="1" dirty="0" smtClean="0"/>
              <a:t>Modeling Channel Popularity Dynamics in a Large IPTV</a:t>
            </a:r>
            <a:r>
              <a:rPr b="1" dirty="0" smtClean="0"/>
              <a:t> </a:t>
            </a:r>
            <a:r>
              <a:rPr lang="en-US" b="1" dirty="0" smtClean="0"/>
              <a:t>System</a:t>
            </a:r>
            <a:endParaRPr lang="en-US" dirty="0"/>
          </a:p>
        </p:txBody>
      </p:sp>
      <p:sp>
        <p:nvSpPr>
          <p:cNvPr id="3" name="Subtitle 2"/>
          <p:cNvSpPr>
            <a:spLocks noGrp="1"/>
          </p:cNvSpPr>
          <p:nvPr>
            <p:ph type="subTitle" idx="1"/>
          </p:nvPr>
        </p:nvSpPr>
        <p:spPr>
          <a:xfrm>
            <a:off x="1295400" y="3429000"/>
            <a:ext cx="6934200" cy="2514600"/>
          </a:xfrm>
        </p:spPr>
        <p:txBody>
          <a:bodyPr>
            <a:normAutofit/>
          </a:bodyPr>
          <a:lstStyle/>
          <a:p>
            <a:endParaRPr lang="en-US" altLang="zh-CN" dirty="0" smtClean="0"/>
          </a:p>
          <a:p>
            <a:r>
              <a:rPr lang="en-US" altLang="zh-CN" dirty="0" smtClean="0"/>
              <a:t>Tongqing Qiu, </a:t>
            </a:r>
            <a:r>
              <a:rPr lang="en-US" dirty="0" smtClean="0"/>
              <a:t>Jun (Jim) </a:t>
            </a:r>
            <a:r>
              <a:rPr lang="en-US" dirty="0" err="1" smtClean="0"/>
              <a:t>Xu</a:t>
            </a:r>
            <a:endParaRPr lang="en-US" dirty="0" smtClean="0"/>
          </a:p>
          <a:p>
            <a:r>
              <a:rPr lang="en-US" dirty="0" smtClean="0"/>
              <a:t>(Georgia Tech) </a:t>
            </a:r>
          </a:p>
          <a:p>
            <a:endParaRPr lang="en-US" dirty="0" smtClean="0"/>
          </a:p>
          <a:p>
            <a:r>
              <a:rPr lang="en-US" dirty="0" err="1" smtClean="0"/>
              <a:t>Zihui</a:t>
            </a:r>
            <a:r>
              <a:rPr lang="en-US" dirty="0" smtClean="0"/>
              <a:t> </a:t>
            </a:r>
            <a:r>
              <a:rPr lang="en-US" dirty="0" err="1" smtClean="0"/>
              <a:t>Ge</a:t>
            </a:r>
            <a:r>
              <a:rPr lang="en-US" dirty="0" smtClean="0"/>
              <a:t>, </a:t>
            </a:r>
            <a:r>
              <a:rPr lang="en-US" dirty="0" err="1" smtClean="0"/>
              <a:t>Seungjoon</a:t>
            </a:r>
            <a:r>
              <a:rPr lang="en-US" dirty="0" smtClean="0"/>
              <a:t> Lee, </a:t>
            </a:r>
            <a:r>
              <a:rPr lang="en-US" dirty="0" err="1" smtClean="0"/>
              <a:t>Jia</a:t>
            </a:r>
            <a:r>
              <a:rPr lang="en-US" dirty="0" smtClean="0"/>
              <a:t> Wang, </a:t>
            </a:r>
            <a:r>
              <a:rPr lang="en-US" dirty="0" err="1" smtClean="0"/>
              <a:t>Qi</a:t>
            </a:r>
            <a:r>
              <a:rPr lang="en-US" dirty="0" smtClean="0"/>
              <a:t> Zhao</a:t>
            </a:r>
          </a:p>
          <a:p>
            <a:r>
              <a:rPr lang="en-US" dirty="0" smtClean="0"/>
              <a:t>(AT&amp;T Lab – Research)</a:t>
            </a:r>
          </a:p>
        </p:txBody>
      </p:sp>
      <p:sp>
        <p:nvSpPr>
          <p:cNvPr id="4" name="TextBox 3"/>
          <p:cNvSpPr txBox="1"/>
          <p:nvPr/>
        </p:nvSpPr>
        <p:spPr>
          <a:xfrm>
            <a:off x="3962400" y="6172200"/>
            <a:ext cx="3581400" cy="369332"/>
          </a:xfrm>
          <a:prstGeom prst="rect">
            <a:avLst/>
          </a:prstGeom>
          <a:noFill/>
        </p:spPr>
        <p:txBody>
          <a:bodyPr wrap="square" rtlCol="0">
            <a:spAutoFit/>
          </a:bodyPr>
          <a:lstStyle/>
          <a:p>
            <a:r>
              <a:rPr lang="en-US" dirty="0" err="1" smtClean="0"/>
              <a:t>Sigmetrics</a:t>
            </a:r>
            <a:r>
              <a:rPr lang="en-US" dirty="0" smtClean="0"/>
              <a:t> 2009</a:t>
            </a:r>
            <a:endParaRPr lang="en-US" dirty="0"/>
          </a:p>
        </p:txBody>
      </p:sp>
      <p:sp>
        <p:nvSpPr>
          <p:cNvPr id="5" name="Slide Number Placeholder 4"/>
          <p:cNvSpPr>
            <a:spLocks noGrp="1"/>
          </p:cNvSpPr>
          <p:nvPr>
            <p:ph type="sldNum" sz="quarter" idx="12"/>
          </p:nvPr>
        </p:nvSpPr>
        <p:spPr/>
        <p:txBody>
          <a:bodyPr/>
          <a:lstStyle/>
          <a:p>
            <a:fld id="{D79C080D-C287-434F-A861-A3C9319261B4}" type="slidenum">
              <a:rPr lang="en-US" smtClean="0"/>
              <a:pPr/>
              <a:t>1</a:t>
            </a:fld>
            <a:endParaRPr lang="en-US"/>
          </a:p>
        </p:txBody>
      </p:sp>
      <p:sp>
        <p:nvSpPr>
          <p:cNvPr id="6" name="Date Placeholder 5"/>
          <p:cNvSpPr>
            <a:spLocks noGrp="1"/>
          </p:cNvSpPr>
          <p:nvPr>
            <p:ph type="dt" sz="half" idx="10"/>
          </p:nvPr>
        </p:nvSpPr>
        <p:spPr/>
        <p:txBody>
          <a:bodyPr/>
          <a:lstStyle/>
          <a:p>
            <a:fld id="{C50E484C-9013-1940-8020-AA4006408B72}" type="datetime1">
              <a:rPr lang="en-US" smtClean="0"/>
              <a:pPr/>
              <a:t>6/18/09</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Motivation</a:t>
            </a:r>
            <a:endParaRPr lang="en-US" dirty="0"/>
          </a:p>
        </p:txBody>
      </p:sp>
      <p:sp>
        <p:nvSpPr>
          <p:cNvPr id="3" name="Content Placeholder 2"/>
          <p:cNvSpPr>
            <a:spLocks noGrp="1"/>
          </p:cNvSpPr>
          <p:nvPr>
            <p:ph sz="quarter" idx="1"/>
          </p:nvPr>
        </p:nvSpPr>
        <p:spPr/>
        <p:txBody>
          <a:bodyPr>
            <a:normAutofit/>
          </a:bodyPr>
          <a:lstStyle/>
          <a:p>
            <a:pPr lvl="1">
              <a:buNone/>
            </a:pPr>
            <a:endParaRPr lang="en-US" dirty="0" smtClean="0"/>
          </a:p>
          <a:p>
            <a:r>
              <a:rPr lang="en-US" dirty="0" smtClean="0"/>
              <a:t>IPTV emerges a new distribution framework for TV </a:t>
            </a:r>
          </a:p>
          <a:p>
            <a:pPr lvl="1"/>
            <a:r>
              <a:rPr lang="en-US" dirty="0" smtClean="0"/>
              <a:t>Increasing widely deployed </a:t>
            </a:r>
          </a:p>
          <a:p>
            <a:pPr lvl="1"/>
            <a:r>
              <a:rPr lang="en-US" dirty="0" smtClean="0"/>
              <a:t>Not well studied </a:t>
            </a:r>
          </a:p>
          <a:p>
            <a:r>
              <a:rPr lang="en-US" dirty="0" smtClean="0"/>
              <a:t>Compared to conventional broadcast TV</a:t>
            </a:r>
            <a:r>
              <a:rPr lang="en-US" smtClean="0"/>
              <a:t>,</a:t>
            </a:r>
            <a:r>
              <a:rPr lang="en-US" smtClean="0"/>
              <a:t> commercial </a:t>
            </a:r>
            <a:r>
              <a:rPr lang="en-US" dirty="0" smtClean="0"/>
              <a:t>IPTV </a:t>
            </a:r>
            <a:r>
              <a:rPr lang="en-US" dirty="0" smtClean="0"/>
              <a:t>uses </a:t>
            </a:r>
            <a:r>
              <a:rPr lang="en-US" dirty="0" err="1" smtClean="0"/>
              <a:t>unicast</a:t>
            </a:r>
            <a:r>
              <a:rPr lang="en-US" dirty="0" smtClean="0"/>
              <a:t>/multicast instead</a:t>
            </a:r>
          </a:p>
          <a:p>
            <a:pPr lvl="1"/>
            <a:r>
              <a:rPr lang="en-US" dirty="0" smtClean="0"/>
              <a:t>Channel popularity matters to system/network performance </a:t>
            </a:r>
          </a:p>
          <a:p>
            <a:r>
              <a:rPr lang="en-US" dirty="0" smtClean="0"/>
              <a:t>Channel popularity distribution in a IPTV system </a:t>
            </a:r>
          </a:p>
          <a:p>
            <a:pPr lvl="1"/>
            <a:r>
              <a:rPr lang="en-US" dirty="0" smtClean="0"/>
              <a:t>How skewed?</a:t>
            </a:r>
          </a:p>
          <a:p>
            <a:pPr lvl="1"/>
            <a:r>
              <a:rPr lang="en-US" dirty="0" smtClean="0"/>
              <a:t>How stable?</a:t>
            </a:r>
          </a:p>
          <a:p>
            <a:pPr lvl="1"/>
            <a:r>
              <a:rPr lang="en-US" dirty="0" smtClean="0"/>
              <a:t>Stationary or any periodic patterns? </a:t>
            </a:r>
          </a:p>
          <a:p>
            <a:pPr lvl="1"/>
            <a:endParaRPr lang="en-US" dirty="0" smtClean="0"/>
          </a:p>
          <a:p>
            <a:pPr lvl="1"/>
            <a:endParaRPr lang="en-US" dirty="0"/>
          </a:p>
        </p:txBody>
      </p:sp>
      <p:grpSp>
        <p:nvGrpSpPr>
          <p:cNvPr id="12" name="Group 11"/>
          <p:cNvGrpSpPr/>
          <p:nvPr/>
        </p:nvGrpSpPr>
        <p:grpSpPr>
          <a:xfrm>
            <a:off x="5257800" y="4878388"/>
            <a:ext cx="3429000" cy="762000"/>
            <a:chOff x="2743200" y="4572000"/>
            <a:chExt cx="3429000" cy="762000"/>
          </a:xfrm>
        </p:grpSpPr>
        <p:sp>
          <p:nvSpPr>
            <p:cNvPr id="4" name="Rectangle 3"/>
            <p:cNvSpPr/>
            <p:nvPr/>
          </p:nvSpPr>
          <p:spPr>
            <a:xfrm>
              <a:off x="3581400" y="4572000"/>
              <a:ext cx="2590800" cy="6096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t>How to Model?</a:t>
              </a:r>
              <a:endParaRPr lang="en-US" dirty="0"/>
            </a:p>
          </p:txBody>
        </p:sp>
        <p:cxnSp>
          <p:nvCxnSpPr>
            <p:cNvPr id="6" name="Straight Connector 5"/>
            <p:cNvCxnSpPr/>
            <p:nvPr/>
          </p:nvCxnSpPr>
          <p:spPr>
            <a:xfrm>
              <a:off x="2743200" y="4572000"/>
              <a:ext cx="838200" cy="30480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a:endCxn id="4" idx="1"/>
            </p:cNvCxnSpPr>
            <p:nvPr/>
          </p:nvCxnSpPr>
          <p:spPr>
            <a:xfrm>
              <a:off x="2743200" y="4876800"/>
              <a:ext cx="8382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2895600" y="4878388"/>
              <a:ext cx="685800" cy="455612"/>
            </a:xfrm>
            <a:prstGeom prst="line">
              <a:avLst/>
            </a:prstGeom>
          </p:spPr>
          <p:style>
            <a:lnRef idx="2">
              <a:schemeClr val="accent1"/>
            </a:lnRef>
            <a:fillRef idx="0">
              <a:schemeClr val="accent1"/>
            </a:fillRef>
            <a:effectRef idx="1">
              <a:schemeClr val="accent1"/>
            </a:effectRef>
            <a:fontRef idx="minor">
              <a:schemeClr val="tx1"/>
            </a:fontRef>
          </p:style>
        </p:cxnSp>
      </p:grpSp>
      <p:sp>
        <p:nvSpPr>
          <p:cNvPr id="9" name="Slide Number Placeholder 8"/>
          <p:cNvSpPr>
            <a:spLocks noGrp="1"/>
          </p:cNvSpPr>
          <p:nvPr>
            <p:ph type="sldNum" sz="quarter" idx="12"/>
          </p:nvPr>
        </p:nvSpPr>
        <p:spPr/>
        <p:txBody>
          <a:bodyPr/>
          <a:lstStyle/>
          <a:p>
            <a:fld id="{D79C080D-C287-434F-A861-A3C9319261B4}" type="slidenum">
              <a:rPr lang="en-US" smtClean="0"/>
              <a:pPr/>
              <a:t>2</a:t>
            </a:fld>
            <a:endParaRPr lang="en-US"/>
          </a:p>
        </p:txBody>
      </p:sp>
      <p:sp>
        <p:nvSpPr>
          <p:cNvPr id="11" name="Date Placeholder 10"/>
          <p:cNvSpPr>
            <a:spLocks noGrp="1"/>
          </p:cNvSpPr>
          <p:nvPr>
            <p:ph type="dt" sz="half" idx="10"/>
          </p:nvPr>
        </p:nvSpPr>
        <p:spPr/>
        <p:txBody>
          <a:bodyPr/>
          <a:lstStyle/>
          <a:p>
            <a:fld id="{648C7080-3DE4-BD42-8137-E15F6CAC68D8}" type="datetime1">
              <a:rPr lang="en-US" smtClean="0"/>
              <a:pPr/>
              <a:t>6/18/09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	</a:t>
            </a:r>
            <a:endParaRPr lang="en-US" dirty="0"/>
          </a:p>
        </p:txBody>
      </p:sp>
      <p:sp>
        <p:nvSpPr>
          <p:cNvPr id="3" name="Content Placeholder 2"/>
          <p:cNvSpPr>
            <a:spLocks noGrp="1"/>
          </p:cNvSpPr>
          <p:nvPr>
            <p:ph sz="quarter" idx="1"/>
          </p:nvPr>
        </p:nvSpPr>
        <p:spPr/>
        <p:txBody>
          <a:bodyPr>
            <a:normAutofit/>
          </a:bodyPr>
          <a:lstStyle/>
          <a:p>
            <a:r>
              <a:rPr lang="en-US" dirty="0" smtClean="0"/>
              <a:t>IPTV architecture overview &amp; data collection</a:t>
            </a:r>
          </a:p>
          <a:p>
            <a:pPr>
              <a:buNone/>
            </a:pPr>
            <a:endParaRPr lang="en-US" dirty="0" smtClean="0"/>
          </a:p>
          <a:p>
            <a:r>
              <a:rPr lang="en-US" dirty="0" smtClean="0"/>
              <a:t>Empirical measurement results of channel popularity</a:t>
            </a:r>
          </a:p>
          <a:p>
            <a:pPr>
              <a:buNone/>
            </a:pPr>
            <a:endParaRPr lang="en-US" dirty="0" smtClean="0"/>
          </a:p>
          <a:p>
            <a:r>
              <a:rPr lang="en-US" dirty="0" smtClean="0"/>
              <a:t>Modeling channel popularity</a:t>
            </a:r>
          </a:p>
          <a:p>
            <a:pPr>
              <a:buNone/>
            </a:pPr>
            <a:r>
              <a:rPr lang="en-US" dirty="0" smtClean="0"/>
              <a:t> </a:t>
            </a:r>
          </a:p>
          <a:p>
            <a:r>
              <a:rPr lang="en-US" dirty="0" smtClean="0"/>
              <a:t>Multi-class population study</a:t>
            </a:r>
          </a:p>
          <a:p>
            <a:pPr>
              <a:buNone/>
            </a:pPr>
            <a:endParaRPr lang="en-US" dirty="0" smtClean="0"/>
          </a:p>
          <a:p>
            <a:r>
              <a:rPr lang="en-US" dirty="0" smtClean="0"/>
              <a:t>Conclusion		</a:t>
            </a:r>
            <a:endParaRPr lang="en-US" dirty="0"/>
          </a:p>
        </p:txBody>
      </p:sp>
      <p:sp>
        <p:nvSpPr>
          <p:cNvPr id="4" name="Slide Number Placeholder 3"/>
          <p:cNvSpPr>
            <a:spLocks noGrp="1"/>
          </p:cNvSpPr>
          <p:nvPr>
            <p:ph type="sldNum" sz="quarter" idx="12"/>
          </p:nvPr>
        </p:nvSpPr>
        <p:spPr/>
        <p:txBody>
          <a:bodyPr/>
          <a:lstStyle/>
          <a:p>
            <a:fld id="{D79C080D-C287-434F-A861-A3C9319261B4}" type="slidenum">
              <a:rPr lang="en-US" smtClean="0"/>
              <a:pPr/>
              <a:t>3</a:t>
            </a:fld>
            <a:endParaRPr lang="en-US"/>
          </a:p>
        </p:txBody>
      </p:sp>
      <p:sp>
        <p:nvSpPr>
          <p:cNvPr id="5" name="Date Placeholder 4"/>
          <p:cNvSpPr>
            <a:spLocks noGrp="1"/>
          </p:cNvSpPr>
          <p:nvPr>
            <p:ph type="dt" sz="half" idx="10"/>
          </p:nvPr>
        </p:nvSpPr>
        <p:spPr/>
        <p:txBody>
          <a:bodyPr/>
          <a:lstStyle/>
          <a:p>
            <a:fld id="{89E4641C-EBD2-C44F-9EBE-8E9127792FBF}" type="datetime1">
              <a:rPr lang="en-US" smtClean="0"/>
              <a:pPr/>
              <a:t>6/18/09</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IPTV Architecture Overview</a:t>
            </a:r>
            <a:endParaRPr lang="en-US" dirty="0"/>
          </a:p>
        </p:txBody>
      </p:sp>
      <p:sp>
        <p:nvSpPr>
          <p:cNvPr id="3" name="Content Placeholder 2"/>
          <p:cNvSpPr>
            <a:spLocks noGrp="1"/>
          </p:cNvSpPr>
          <p:nvPr>
            <p:ph sz="quarter" idx="1"/>
          </p:nvPr>
        </p:nvSpPr>
        <p:spPr>
          <a:xfrm>
            <a:off x="457200" y="1219200"/>
            <a:ext cx="8229600" cy="4937760"/>
          </a:xfrm>
        </p:spPr>
        <p:txBody>
          <a:bodyPr>
            <a:normAutofit fontScale="92500" lnSpcReduction="10000"/>
          </a:bodyPr>
          <a:lstStyle/>
          <a:p>
            <a:r>
              <a:rPr lang="en-US" dirty="0" smtClean="0"/>
              <a:t>Note: we focus on large commercial IPTV system, rather than P2P based IPTV systems.</a:t>
            </a:r>
          </a:p>
          <a:p>
            <a:endParaRPr lang="en-US" dirty="0" smtClean="0"/>
          </a:p>
          <a:p>
            <a:pPr>
              <a:buNone/>
            </a:pPr>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IP multicast </a:t>
            </a:r>
          </a:p>
          <a:p>
            <a:r>
              <a:rPr lang="en-US" dirty="0" err="1" smtClean="0"/>
              <a:t>Unicast</a:t>
            </a:r>
            <a:endParaRPr lang="en-US" dirty="0" smtClean="0"/>
          </a:p>
          <a:p>
            <a:pPr lvl="1"/>
            <a:r>
              <a:rPr lang="en-US" dirty="0" smtClean="0"/>
              <a:t>Due to the latency of channel switching </a:t>
            </a:r>
          </a:p>
          <a:p>
            <a:endParaRPr lang="en-US" dirty="0" smtClean="0"/>
          </a:p>
        </p:txBody>
      </p:sp>
      <p:pic>
        <p:nvPicPr>
          <p:cNvPr id="4" name="Picture 3"/>
          <p:cNvPicPr>
            <a:picLocks noChangeAspect="1"/>
          </p:cNvPicPr>
          <p:nvPr/>
        </p:nvPicPr>
        <p:blipFill>
          <a:blip r:embed="rId3"/>
          <a:stretch>
            <a:fillRect/>
          </a:stretch>
        </p:blipFill>
        <p:spPr>
          <a:xfrm>
            <a:off x="674330" y="1946275"/>
            <a:ext cx="7185740" cy="2813050"/>
          </a:xfrm>
          <a:prstGeom prst="rect">
            <a:avLst/>
          </a:prstGeom>
        </p:spPr>
      </p:pic>
      <p:grpSp>
        <p:nvGrpSpPr>
          <p:cNvPr id="5" name="Group 22"/>
          <p:cNvGrpSpPr/>
          <p:nvPr/>
        </p:nvGrpSpPr>
        <p:grpSpPr>
          <a:xfrm>
            <a:off x="1752602" y="3021556"/>
            <a:ext cx="1752598" cy="1272088"/>
            <a:chOff x="1752602" y="3021556"/>
            <a:chExt cx="1752598" cy="1272088"/>
          </a:xfrm>
        </p:grpSpPr>
        <p:cxnSp>
          <p:nvCxnSpPr>
            <p:cNvPr id="10" name="Straight Connector 9"/>
            <p:cNvCxnSpPr/>
            <p:nvPr/>
          </p:nvCxnSpPr>
          <p:spPr>
            <a:xfrm>
              <a:off x="2731139" y="3021556"/>
              <a:ext cx="774061" cy="331244"/>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rot="16200000" flipH="1">
              <a:off x="2411957" y="3200402"/>
              <a:ext cx="1272086" cy="914397"/>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a:off x="1472679" y="3301479"/>
              <a:ext cx="1169444" cy="60959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10800000" flipV="1">
              <a:off x="1752602" y="3021556"/>
              <a:ext cx="457198" cy="152400"/>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grpSp>
      <p:cxnSp>
        <p:nvCxnSpPr>
          <p:cNvPr id="24" name="Straight Connector 23"/>
          <p:cNvCxnSpPr/>
          <p:nvPr/>
        </p:nvCxnSpPr>
        <p:spPr>
          <a:xfrm>
            <a:off x="4267200" y="3352800"/>
            <a:ext cx="1477989" cy="457200"/>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6096000" y="3810000"/>
            <a:ext cx="1706589" cy="1588"/>
          </a:xfrm>
          <a:prstGeom prst="line">
            <a:avLst/>
          </a:prstGeom>
          <a:ln>
            <a:tailEnd type="triangle" w="lg"/>
          </a:ln>
        </p:spPr>
        <p:style>
          <a:lnRef idx="2">
            <a:schemeClr val="accent1"/>
          </a:lnRef>
          <a:fillRef idx="0">
            <a:schemeClr val="accent1"/>
          </a:fillRef>
          <a:effectRef idx="1">
            <a:schemeClr val="accent1"/>
          </a:effectRef>
          <a:fontRef idx="minor">
            <a:schemeClr val="tx1"/>
          </a:fontRef>
        </p:style>
      </p:cxnSp>
      <p:sp>
        <p:nvSpPr>
          <p:cNvPr id="12" name="Slide Number Placeholder 11"/>
          <p:cNvSpPr>
            <a:spLocks noGrp="1"/>
          </p:cNvSpPr>
          <p:nvPr>
            <p:ph type="sldNum" sz="quarter" idx="12"/>
          </p:nvPr>
        </p:nvSpPr>
        <p:spPr/>
        <p:txBody>
          <a:bodyPr/>
          <a:lstStyle/>
          <a:p>
            <a:fld id="{D79C080D-C287-434F-A861-A3C9319261B4}" type="slidenum">
              <a:rPr lang="en-US" smtClean="0"/>
              <a:pPr/>
              <a:t>4</a:t>
            </a:fld>
            <a:endParaRPr lang="en-US"/>
          </a:p>
        </p:txBody>
      </p:sp>
      <p:sp>
        <p:nvSpPr>
          <p:cNvPr id="13" name="Date Placeholder 12"/>
          <p:cNvSpPr>
            <a:spLocks noGrp="1"/>
          </p:cNvSpPr>
          <p:nvPr>
            <p:ph type="dt" sz="half" idx="10"/>
          </p:nvPr>
        </p:nvSpPr>
        <p:spPr/>
        <p:txBody>
          <a:bodyPr/>
          <a:lstStyle/>
          <a:p>
            <a:fld id="{26D30D39-3548-6741-86B2-C14F4192003E}" type="datetime1">
              <a:rPr lang="en-US" smtClean="0"/>
              <a:pPr/>
              <a:t>6/18/09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Set	</a:t>
            </a:r>
            <a:endParaRPr lang="en-US" dirty="0"/>
          </a:p>
        </p:txBody>
      </p:sp>
      <p:sp>
        <p:nvSpPr>
          <p:cNvPr id="3" name="Content Placeholder 2"/>
          <p:cNvSpPr>
            <a:spLocks noGrp="1"/>
          </p:cNvSpPr>
          <p:nvPr>
            <p:ph sz="quarter" idx="1"/>
          </p:nvPr>
        </p:nvSpPr>
        <p:spPr/>
        <p:txBody>
          <a:bodyPr>
            <a:normAutofit/>
          </a:bodyPr>
          <a:lstStyle/>
          <a:p>
            <a:r>
              <a:rPr lang="en-US" dirty="0" smtClean="0"/>
              <a:t>A large-scale IPTV service provider in North America</a:t>
            </a:r>
          </a:p>
          <a:p>
            <a:pPr lvl="1"/>
            <a:r>
              <a:rPr lang="en-US" dirty="0" smtClean="0"/>
              <a:t>~2,000,000 Set Top Boxes (</a:t>
            </a:r>
            <a:r>
              <a:rPr lang="en-US" dirty="0" err="1" smtClean="0"/>
              <a:t>STBs</a:t>
            </a:r>
            <a:r>
              <a:rPr lang="en-US" dirty="0" smtClean="0"/>
              <a:t>)</a:t>
            </a:r>
          </a:p>
          <a:p>
            <a:pPr lvl="1"/>
            <a:r>
              <a:rPr lang="en-US" dirty="0" smtClean="0"/>
              <a:t>~500 channels</a:t>
            </a:r>
          </a:p>
          <a:p>
            <a:pPr lvl="1"/>
            <a:r>
              <a:rPr lang="en-US" dirty="0" smtClean="0"/>
              <a:t>One month data (June) in 2008</a:t>
            </a:r>
          </a:p>
          <a:p>
            <a:pPr lvl="1"/>
            <a:r>
              <a:rPr lang="en-US" dirty="0" smtClean="0"/>
              <a:t>Four time zones, we present the results in EDT</a:t>
            </a:r>
          </a:p>
          <a:p>
            <a:r>
              <a:rPr lang="en-US" dirty="0" smtClean="0"/>
              <a:t>We construct user activities with respect to:</a:t>
            </a:r>
          </a:p>
          <a:p>
            <a:pPr lvl="1"/>
            <a:r>
              <a:rPr lang="en-US" dirty="0" smtClean="0"/>
              <a:t>Turning on/off </a:t>
            </a:r>
            <a:r>
              <a:rPr lang="en-US" dirty="0" err="1" smtClean="0"/>
              <a:t>STBs</a:t>
            </a:r>
            <a:endParaRPr lang="en-US" dirty="0" smtClean="0"/>
          </a:p>
          <a:p>
            <a:pPr lvl="1"/>
            <a:r>
              <a:rPr lang="en-US" dirty="0" smtClean="0"/>
              <a:t>Switching channels</a:t>
            </a:r>
          </a:p>
          <a:p>
            <a:r>
              <a:rPr lang="en-US" dirty="0" smtClean="0"/>
              <a:t>Limitation</a:t>
            </a:r>
          </a:p>
          <a:p>
            <a:pPr lvl="1"/>
            <a:r>
              <a:rPr lang="en-US" dirty="0" smtClean="0"/>
              <a:t>Short channel switching not recorded</a:t>
            </a:r>
          </a:p>
        </p:txBody>
      </p:sp>
      <p:sp>
        <p:nvSpPr>
          <p:cNvPr id="4" name="Slide Number Placeholder 3"/>
          <p:cNvSpPr>
            <a:spLocks noGrp="1"/>
          </p:cNvSpPr>
          <p:nvPr>
            <p:ph type="sldNum" sz="quarter" idx="12"/>
          </p:nvPr>
        </p:nvSpPr>
        <p:spPr/>
        <p:txBody>
          <a:bodyPr/>
          <a:lstStyle/>
          <a:p>
            <a:fld id="{D79C080D-C287-434F-A861-A3C9319261B4}" type="slidenum">
              <a:rPr lang="en-US" smtClean="0"/>
              <a:pPr/>
              <a:t>5</a:t>
            </a:fld>
            <a:endParaRPr lang="en-US"/>
          </a:p>
        </p:txBody>
      </p:sp>
      <p:sp>
        <p:nvSpPr>
          <p:cNvPr id="5" name="Date Placeholder 4"/>
          <p:cNvSpPr>
            <a:spLocks noGrp="1"/>
          </p:cNvSpPr>
          <p:nvPr>
            <p:ph type="dt" sz="half" idx="10"/>
          </p:nvPr>
        </p:nvSpPr>
        <p:spPr/>
        <p:txBody>
          <a:bodyPr/>
          <a:lstStyle/>
          <a:p>
            <a:fld id="{53375BFA-7A60-224E-B200-B2EE67CF46F3}" type="datetime1">
              <a:rPr lang="en-US" smtClean="0"/>
              <a:pPr/>
              <a:t>6/18/09</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Metrics	</a:t>
            </a:r>
            <a:endParaRPr lang="en-US" dirty="0"/>
          </a:p>
        </p:txBody>
      </p:sp>
      <p:sp>
        <p:nvSpPr>
          <p:cNvPr id="3" name="Content Placeholder 2"/>
          <p:cNvSpPr>
            <a:spLocks noGrp="1"/>
          </p:cNvSpPr>
          <p:nvPr>
            <p:ph sz="quarter" idx="1"/>
          </p:nvPr>
        </p:nvSpPr>
        <p:spPr/>
        <p:txBody>
          <a:bodyPr/>
          <a:lstStyle/>
          <a:p>
            <a:r>
              <a:rPr lang="en-US" dirty="0" smtClean="0"/>
              <a:t>Channel access frequency</a:t>
            </a:r>
          </a:p>
          <a:p>
            <a:pPr lvl="1"/>
            <a:r>
              <a:rPr lang="en-US" altLang="zh-CN" dirty="0" smtClean="0"/>
              <a:t>The number channel switching events to the channel</a:t>
            </a:r>
            <a:endParaRPr lang="en-US" dirty="0" smtClean="0"/>
          </a:p>
          <a:p>
            <a:r>
              <a:rPr lang="en-US" dirty="0" smtClean="0"/>
              <a:t>Channel dwell time</a:t>
            </a:r>
          </a:p>
          <a:p>
            <a:pPr lvl="1"/>
            <a:r>
              <a:rPr lang="en-US" dirty="0" smtClean="0"/>
              <a:t>The amount of time </a:t>
            </a:r>
            <a:r>
              <a:rPr lang="en-US" dirty="0" err="1" smtClean="0"/>
              <a:t>STBs</a:t>
            </a:r>
            <a:r>
              <a:rPr lang="en-US" dirty="0" smtClean="0"/>
              <a:t> stay tuned in the channel </a:t>
            </a:r>
          </a:p>
          <a:p>
            <a:r>
              <a:rPr lang="en-US" dirty="0" smtClean="0"/>
              <a:t>Note: normalized among all channels</a:t>
            </a:r>
          </a:p>
          <a:p>
            <a:pPr lvl="1"/>
            <a:r>
              <a:rPr lang="en-US" dirty="0" smtClean="0"/>
              <a:t>The number of online </a:t>
            </a:r>
            <a:r>
              <a:rPr lang="en-US" dirty="0" err="1" smtClean="0"/>
              <a:t>STBs</a:t>
            </a:r>
            <a:r>
              <a:rPr lang="en-US" dirty="0" smtClean="0"/>
              <a:t> change overtime </a:t>
            </a:r>
          </a:p>
        </p:txBody>
      </p:sp>
      <p:sp>
        <p:nvSpPr>
          <p:cNvPr id="4" name="Slide Number Placeholder 3"/>
          <p:cNvSpPr>
            <a:spLocks noGrp="1"/>
          </p:cNvSpPr>
          <p:nvPr>
            <p:ph type="sldNum" sz="quarter" idx="12"/>
          </p:nvPr>
        </p:nvSpPr>
        <p:spPr/>
        <p:txBody>
          <a:bodyPr/>
          <a:lstStyle/>
          <a:p>
            <a:fld id="{D79C080D-C287-434F-A861-A3C9319261B4}" type="slidenum">
              <a:rPr lang="en-US" smtClean="0"/>
              <a:pPr/>
              <a:t>6</a:t>
            </a:fld>
            <a:endParaRPr lang="en-US"/>
          </a:p>
        </p:txBody>
      </p:sp>
      <p:sp>
        <p:nvSpPr>
          <p:cNvPr id="5" name="Date Placeholder 4"/>
          <p:cNvSpPr>
            <a:spLocks noGrp="1"/>
          </p:cNvSpPr>
          <p:nvPr>
            <p:ph type="dt" sz="half" idx="10"/>
          </p:nvPr>
        </p:nvSpPr>
        <p:spPr/>
        <p:txBody>
          <a:bodyPr/>
          <a:lstStyle/>
          <a:p>
            <a:fld id="{9C742CF1-9ADA-6C4C-889F-3AC76976EA11}" type="datetime1">
              <a:rPr lang="en-US" smtClean="0"/>
              <a:pPr/>
              <a:t>6/18/09</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Skewed -- Distribution of Channel Popularity</a:t>
            </a:r>
            <a:endParaRPr lang="en-US" dirty="0"/>
          </a:p>
        </p:txBody>
      </p:sp>
      <p:sp>
        <p:nvSpPr>
          <p:cNvPr id="3" name="Content Placeholder 2"/>
          <p:cNvSpPr>
            <a:spLocks noGrp="1"/>
          </p:cNvSpPr>
          <p:nvPr>
            <p:ph sz="quarter"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762000" y="1773198"/>
            <a:ext cx="7640956" cy="3763962"/>
          </a:xfrm>
          <a:prstGeom prst="rect">
            <a:avLst/>
          </a:prstGeom>
        </p:spPr>
      </p:pic>
      <p:sp>
        <p:nvSpPr>
          <p:cNvPr id="5" name="TextBox 4"/>
          <p:cNvSpPr txBox="1"/>
          <p:nvPr/>
        </p:nvSpPr>
        <p:spPr>
          <a:xfrm>
            <a:off x="1087756" y="1403866"/>
            <a:ext cx="74676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H</a:t>
            </a:r>
            <a:r>
              <a:rPr lang="en-US" baseline="0" dirty="0" smtClean="0"/>
              <a:t>igh </a:t>
            </a:r>
            <a:r>
              <a:rPr lang="en-US" baseline="0" dirty="0" err="1" smtClean="0"/>
              <a:t>skewness</a:t>
            </a:r>
            <a:r>
              <a:rPr lang="en-US" baseline="0" dirty="0" smtClean="0"/>
              <a:t> – the</a:t>
            </a:r>
            <a:r>
              <a:rPr lang="en-US" dirty="0" smtClean="0"/>
              <a:t> </a:t>
            </a:r>
            <a:r>
              <a:rPr lang="en-US" baseline="0" dirty="0" smtClean="0"/>
              <a:t>top 10% of channels account for 90% of channel access</a:t>
            </a:r>
            <a:endParaRPr lang="en-US" dirty="0"/>
          </a:p>
        </p:txBody>
      </p:sp>
      <p:sp>
        <p:nvSpPr>
          <p:cNvPr id="6" name="TextBox 5"/>
          <p:cNvSpPr txBox="1"/>
          <p:nvPr/>
        </p:nvSpPr>
        <p:spPr>
          <a:xfrm>
            <a:off x="1087756" y="5352494"/>
            <a:ext cx="73152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baseline="0" dirty="0" smtClean="0"/>
              <a:t>Similar observation in other context,</a:t>
            </a:r>
            <a:r>
              <a:rPr lang="en-US" dirty="0" smtClean="0"/>
              <a:t> e.g. </a:t>
            </a:r>
            <a:r>
              <a:rPr lang="en-US" dirty="0" err="1" smtClean="0"/>
              <a:t>VoD</a:t>
            </a:r>
            <a:r>
              <a:rPr lang="en-US" dirty="0" smtClean="0"/>
              <a:t>, </a:t>
            </a:r>
            <a:r>
              <a:rPr lang="en-US" dirty="0" err="1" smtClean="0"/>
              <a:t>Youtube</a:t>
            </a:r>
            <a:endParaRPr lang="en-US" dirty="0"/>
          </a:p>
        </p:txBody>
      </p:sp>
      <p:sp>
        <p:nvSpPr>
          <p:cNvPr id="7" name="Slide Number Placeholder 6"/>
          <p:cNvSpPr>
            <a:spLocks noGrp="1"/>
          </p:cNvSpPr>
          <p:nvPr>
            <p:ph type="sldNum" sz="quarter" idx="12"/>
          </p:nvPr>
        </p:nvSpPr>
        <p:spPr/>
        <p:txBody>
          <a:bodyPr/>
          <a:lstStyle/>
          <a:p>
            <a:fld id="{D79C080D-C287-434F-A861-A3C9319261B4}" type="slidenum">
              <a:rPr lang="en-US" smtClean="0"/>
              <a:pPr/>
              <a:t>7</a:t>
            </a:fld>
            <a:endParaRPr lang="en-US"/>
          </a:p>
        </p:txBody>
      </p:sp>
      <p:sp>
        <p:nvSpPr>
          <p:cNvPr id="8" name="Date Placeholder 7"/>
          <p:cNvSpPr>
            <a:spLocks noGrp="1"/>
          </p:cNvSpPr>
          <p:nvPr>
            <p:ph type="dt" sz="half" idx="10"/>
          </p:nvPr>
        </p:nvSpPr>
        <p:spPr/>
        <p:txBody>
          <a:bodyPr/>
          <a:lstStyle/>
          <a:p>
            <a:fld id="{98AD7D8C-968F-7042-82A6-641C65FC9DAF}" type="datetime1">
              <a:rPr lang="en-US" smtClean="0"/>
              <a:pPr/>
              <a:t>6/18/09</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900" dirty="0" smtClean="0">
                <a:latin typeface="Franklin Gothic Book (Headings)"/>
                <a:cs typeface="Franklin Gothic Book (Headings)"/>
              </a:rPr>
              <a:t/>
            </a:r>
            <a:br>
              <a:rPr lang="en-US" sz="2900" dirty="0" smtClean="0">
                <a:latin typeface="Franklin Gothic Book (Headings)"/>
                <a:cs typeface="Franklin Gothic Book (Headings)"/>
              </a:rPr>
            </a:br>
            <a:r>
              <a:rPr lang="en-US" sz="2900" dirty="0" smtClean="0">
                <a:latin typeface="Franklin Gothic Book (Headings)"/>
                <a:cs typeface="Franklin Gothic Book (Headings)"/>
              </a:rPr>
              <a:t/>
            </a:r>
            <a:br>
              <a:rPr lang="en-US" sz="2900" dirty="0" smtClean="0">
                <a:latin typeface="Franklin Gothic Book (Headings)"/>
                <a:cs typeface="Franklin Gothic Book (Headings)"/>
              </a:rPr>
            </a:br>
            <a:r>
              <a:rPr lang="en-US" sz="2900" dirty="0" smtClean="0"/>
              <a:t/>
            </a:r>
            <a:br>
              <a:rPr lang="en-US" sz="2900" dirty="0" smtClean="0"/>
            </a:br>
            <a:r>
              <a:rPr lang="en-US" sz="2900" dirty="0" smtClean="0">
                <a:latin typeface="Franklin Gothic Book (Headings)"/>
                <a:cs typeface="Franklin Gothic Book (Headings)"/>
              </a:rPr>
              <a:t>Strong Correlation between Channel Accesses and Channel Dwell Time</a:t>
            </a:r>
            <a:endParaRPr lang="en-US" sz="2900" dirty="0"/>
          </a:p>
        </p:txBody>
      </p:sp>
      <p:sp>
        <p:nvSpPr>
          <p:cNvPr id="3" name="Content Placeholder 2"/>
          <p:cNvSpPr>
            <a:spLocks noGrp="1"/>
          </p:cNvSpPr>
          <p:nvPr>
            <p:ph sz="quarter"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152400" y="1600200"/>
            <a:ext cx="8766175" cy="2773045"/>
          </a:xfrm>
          <a:prstGeom prst="rect">
            <a:avLst/>
          </a:prstGeom>
        </p:spPr>
      </p:pic>
      <p:sp>
        <p:nvSpPr>
          <p:cNvPr id="5" name="TextBox 4"/>
          <p:cNvSpPr txBox="1"/>
          <p:nvPr/>
        </p:nvSpPr>
        <p:spPr>
          <a:xfrm>
            <a:off x="1371600" y="4352835"/>
            <a:ext cx="71628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Reason 1: Limitation of our data. </a:t>
            </a:r>
            <a:endParaRPr lang="en-US" dirty="0"/>
          </a:p>
        </p:txBody>
      </p:sp>
      <p:sp>
        <p:nvSpPr>
          <p:cNvPr id="6" name="TextBox 5"/>
          <p:cNvSpPr txBox="1"/>
          <p:nvPr/>
        </p:nvSpPr>
        <p:spPr>
          <a:xfrm>
            <a:off x="1371600" y="5105400"/>
            <a:ext cx="7162800" cy="92333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Reason II: People are more likely to switch directly to the channel that they intend to watch.  Possible reasons:  relatively long delay during channel switches and the convenient TV guide.</a:t>
            </a:r>
            <a:endParaRPr lang="en-US" dirty="0"/>
          </a:p>
        </p:txBody>
      </p:sp>
      <p:sp>
        <p:nvSpPr>
          <p:cNvPr id="7" name="Slide Number Placeholder 6"/>
          <p:cNvSpPr>
            <a:spLocks noGrp="1"/>
          </p:cNvSpPr>
          <p:nvPr>
            <p:ph type="sldNum" sz="quarter" idx="12"/>
          </p:nvPr>
        </p:nvSpPr>
        <p:spPr/>
        <p:txBody>
          <a:bodyPr/>
          <a:lstStyle/>
          <a:p>
            <a:fld id="{D79C080D-C287-434F-A861-A3C9319261B4}" type="slidenum">
              <a:rPr lang="en-US" smtClean="0"/>
              <a:pPr/>
              <a:t>8</a:t>
            </a:fld>
            <a:endParaRPr lang="en-US"/>
          </a:p>
        </p:txBody>
      </p:sp>
      <p:sp>
        <p:nvSpPr>
          <p:cNvPr id="8" name="Date Placeholder 7"/>
          <p:cNvSpPr>
            <a:spLocks noGrp="1"/>
          </p:cNvSpPr>
          <p:nvPr>
            <p:ph type="dt" sz="half" idx="10"/>
          </p:nvPr>
        </p:nvSpPr>
        <p:spPr/>
        <p:txBody>
          <a:bodyPr/>
          <a:lstStyle/>
          <a:p>
            <a:fld id="{D270ED7D-CE80-E948-BA25-E8C4893F0615}" type="datetime1">
              <a:rPr lang="en-US" smtClean="0"/>
              <a:pPr/>
              <a:t>6/18/09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Stable -- Time Series Analysis</a:t>
            </a:r>
          </a:p>
        </p:txBody>
      </p:sp>
      <p:sp>
        <p:nvSpPr>
          <p:cNvPr id="3" name="Content Placeholder 2"/>
          <p:cNvSpPr>
            <a:spLocks noGrp="1"/>
          </p:cNvSpPr>
          <p:nvPr>
            <p:ph sz="quarter" idx="1"/>
          </p:nvPr>
        </p:nvSpPr>
        <p:spPr/>
        <p:txBody>
          <a:bodyPr>
            <a:normAutofit/>
          </a:bodyPr>
          <a:lstStyle/>
          <a:p>
            <a:r>
              <a:rPr lang="en-US" dirty="0" smtClean="0"/>
              <a:t>Time series </a:t>
            </a:r>
          </a:p>
          <a:p>
            <a:pPr lvl="1"/>
            <a:r>
              <a:rPr lang="en-US" dirty="0" smtClean="0"/>
              <a:t>The probability to select one channel</a:t>
            </a:r>
          </a:p>
          <a:p>
            <a:r>
              <a:rPr lang="en-US" dirty="0" smtClean="0"/>
              <a:t>Stationary analysis</a:t>
            </a:r>
          </a:p>
          <a:p>
            <a:pPr lvl="1"/>
            <a:r>
              <a:rPr lang="en-US" dirty="0" smtClean="0"/>
              <a:t>Methodology</a:t>
            </a:r>
          </a:p>
          <a:p>
            <a:pPr lvl="2"/>
            <a:r>
              <a:rPr lang="en-US" dirty="0" smtClean="0"/>
              <a:t>The nonparametric </a:t>
            </a:r>
            <a:r>
              <a:rPr lang="en-US" i="1" dirty="0" smtClean="0"/>
              <a:t>runs test</a:t>
            </a:r>
          </a:p>
          <a:p>
            <a:pPr lvl="1"/>
            <a:r>
              <a:rPr lang="en-US" dirty="0" smtClean="0"/>
              <a:t>Results</a:t>
            </a:r>
          </a:p>
          <a:p>
            <a:pPr lvl="2"/>
            <a:r>
              <a:rPr lang="en-US" dirty="0" smtClean="0"/>
              <a:t>At the 95-th percentile confidence interval, 92% of the channels pass the test (stationary process)</a:t>
            </a:r>
          </a:p>
          <a:p>
            <a:pPr lvl="2"/>
            <a:r>
              <a:rPr lang="en-US" dirty="0" smtClean="0"/>
              <a:t>The exceptions indicate the nontrivial pattern (diurnal patterns)</a:t>
            </a:r>
          </a:p>
          <a:p>
            <a:r>
              <a:rPr lang="en-US" dirty="0" smtClean="0"/>
              <a:t>Coefficient of variation (</a:t>
            </a:r>
            <a:r>
              <a:rPr lang="en-US" dirty="0" err="1" smtClean="0"/>
              <a:t>CoV</a:t>
            </a:r>
            <a:r>
              <a:rPr lang="en-US" dirty="0" smtClean="0"/>
              <a:t>)</a:t>
            </a:r>
          </a:p>
          <a:p>
            <a:pPr lvl="1"/>
            <a:r>
              <a:rPr lang="en-US" dirty="0" smtClean="0"/>
              <a:t>0.60 for all channels (standard deviation = 0.013)</a:t>
            </a:r>
          </a:p>
        </p:txBody>
      </p:sp>
      <p:sp>
        <p:nvSpPr>
          <p:cNvPr id="4" name="Slide Number Placeholder 3"/>
          <p:cNvSpPr>
            <a:spLocks noGrp="1"/>
          </p:cNvSpPr>
          <p:nvPr>
            <p:ph type="sldNum" sz="quarter" idx="12"/>
          </p:nvPr>
        </p:nvSpPr>
        <p:spPr/>
        <p:txBody>
          <a:bodyPr/>
          <a:lstStyle/>
          <a:p>
            <a:fld id="{D79C080D-C287-434F-A861-A3C9319261B4}" type="slidenum">
              <a:rPr lang="en-US" smtClean="0"/>
              <a:pPr/>
              <a:t>9</a:t>
            </a:fld>
            <a:endParaRPr lang="en-US"/>
          </a:p>
        </p:txBody>
      </p:sp>
      <p:sp>
        <p:nvSpPr>
          <p:cNvPr id="5" name="Date Placeholder 4"/>
          <p:cNvSpPr>
            <a:spLocks noGrp="1"/>
          </p:cNvSpPr>
          <p:nvPr>
            <p:ph type="dt" sz="half" idx="10"/>
          </p:nvPr>
        </p:nvSpPr>
        <p:spPr/>
        <p:txBody>
          <a:bodyPr/>
          <a:lstStyle/>
          <a:p>
            <a:fld id="{D1331976-5E47-6A4C-923B-71888B8CD546}" type="datetime1">
              <a:rPr lang="en-US" smtClean="0"/>
              <a:pPr/>
              <a:t>6/18/09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Time </a:t>
            </a:r>
            <a:r>
              <a:rPr lang="en-US" dirty="0" smtClean="0"/>
              <a:t>Series Analysis (cont.)</a:t>
            </a:r>
            <a:endParaRPr lang="en-US" dirty="0"/>
          </a:p>
        </p:txBody>
      </p:sp>
      <p:sp>
        <p:nvSpPr>
          <p:cNvPr id="3" name="Content Placeholder 2"/>
          <p:cNvSpPr>
            <a:spLocks noGrp="1"/>
          </p:cNvSpPr>
          <p:nvPr>
            <p:ph sz="quarter" idx="1"/>
          </p:nvPr>
        </p:nvSpPr>
        <p:spPr/>
        <p:txBody>
          <a:bodyPr/>
          <a:lstStyle/>
          <a:p>
            <a:r>
              <a:rPr lang="en-US" dirty="0" smtClean="0"/>
              <a:t>Autocorrelation</a:t>
            </a:r>
          </a:p>
          <a:p>
            <a:pPr lvl="1"/>
            <a:endParaRPr lang="en-US" dirty="0"/>
          </a:p>
        </p:txBody>
      </p:sp>
      <p:sp>
        <p:nvSpPr>
          <p:cNvPr id="6" name="TextBox 5"/>
          <p:cNvSpPr txBox="1"/>
          <p:nvPr/>
        </p:nvSpPr>
        <p:spPr>
          <a:xfrm>
            <a:off x="534909" y="6330524"/>
            <a:ext cx="7317092"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Exponential decreasing (a typical behavior in auto-regression processes)</a:t>
            </a:r>
            <a:endParaRPr lang="en-US" dirty="0"/>
          </a:p>
        </p:txBody>
      </p:sp>
      <p:pic>
        <p:nvPicPr>
          <p:cNvPr id="7" name="Picture 6"/>
          <p:cNvPicPr>
            <a:picLocks noChangeAspect="1"/>
          </p:cNvPicPr>
          <p:nvPr/>
        </p:nvPicPr>
        <p:blipFill>
          <a:blip r:embed="rId3"/>
          <a:stretch>
            <a:fillRect/>
          </a:stretch>
        </p:blipFill>
        <p:spPr>
          <a:xfrm>
            <a:off x="4572000" y="1447800"/>
            <a:ext cx="4114800" cy="750151"/>
          </a:xfrm>
          <a:prstGeom prst="rect">
            <a:avLst/>
          </a:prstGeom>
        </p:spPr>
      </p:pic>
      <p:pic>
        <p:nvPicPr>
          <p:cNvPr id="9" name="Picture 8"/>
          <p:cNvPicPr>
            <a:picLocks noChangeAspect="1"/>
          </p:cNvPicPr>
          <p:nvPr/>
        </p:nvPicPr>
        <p:blipFill>
          <a:blip r:embed="rId4"/>
          <a:stretch>
            <a:fillRect/>
          </a:stretch>
        </p:blipFill>
        <p:spPr>
          <a:xfrm>
            <a:off x="423470" y="2197951"/>
            <a:ext cx="7329038" cy="4132573"/>
          </a:xfrm>
          <a:prstGeom prst="rect">
            <a:avLst/>
          </a:prstGeom>
        </p:spPr>
      </p:pic>
      <p:sp>
        <p:nvSpPr>
          <p:cNvPr id="5" name="Line Callout 2 (No Border) 4"/>
          <p:cNvSpPr/>
          <p:nvPr/>
        </p:nvSpPr>
        <p:spPr>
          <a:xfrm>
            <a:off x="2286000" y="2007451"/>
            <a:ext cx="1801989" cy="381000"/>
          </a:xfrm>
          <a:prstGeom prst="callout2">
            <a:avLst>
              <a:gd name="adj1" fmla="val 18750"/>
              <a:gd name="adj2" fmla="val -8333"/>
              <a:gd name="adj3" fmla="val 18750"/>
              <a:gd name="adj4" fmla="val -16667"/>
              <a:gd name="adj5" fmla="val 234523"/>
              <a:gd name="adj6" fmla="val -18579"/>
            </a:avLst>
          </a:prstGeom>
          <a:ln/>
        </p:spPr>
        <p:style>
          <a:lnRef idx="1">
            <a:schemeClr val="accent2"/>
          </a:lnRef>
          <a:fillRef idx="2">
            <a:schemeClr val="accent2"/>
          </a:fillRef>
          <a:effectRef idx="1">
            <a:schemeClr val="accent2"/>
          </a:effectRef>
          <a:fontRef idx="minor">
            <a:schemeClr val="dk1"/>
          </a:fontRef>
        </p:style>
        <p:txBody>
          <a:bodyPr/>
          <a:lstStyle/>
          <a:p>
            <a:r>
              <a:rPr lang="en-US" dirty="0" smtClean="0"/>
              <a:t>Diurnal patterns</a:t>
            </a:r>
            <a:endParaRPr lang="en-US" dirty="0"/>
          </a:p>
        </p:txBody>
      </p:sp>
      <p:sp>
        <p:nvSpPr>
          <p:cNvPr id="10" name="Line Callout 2 (No Border) 9"/>
          <p:cNvSpPr/>
          <p:nvPr/>
        </p:nvSpPr>
        <p:spPr>
          <a:xfrm>
            <a:off x="7342011" y="4305300"/>
            <a:ext cx="1801989" cy="381000"/>
          </a:xfrm>
          <a:prstGeom prst="callout2">
            <a:avLst>
              <a:gd name="adj1" fmla="val 18750"/>
              <a:gd name="adj2" fmla="val -8333"/>
              <a:gd name="adj3" fmla="val 18750"/>
              <a:gd name="adj4" fmla="val -16667"/>
              <a:gd name="adj5" fmla="val 209208"/>
              <a:gd name="adj6" fmla="val -27501"/>
            </a:avLst>
          </a:prstGeom>
          <a:ln/>
        </p:spPr>
        <p:style>
          <a:lnRef idx="1">
            <a:schemeClr val="accent2"/>
          </a:lnRef>
          <a:fillRef idx="2">
            <a:schemeClr val="accent2"/>
          </a:fillRef>
          <a:effectRef idx="1">
            <a:schemeClr val="accent2"/>
          </a:effectRef>
          <a:fontRef idx="minor">
            <a:schemeClr val="dk1"/>
          </a:fontRef>
        </p:style>
        <p:txBody>
          <a:bodyPr/>
          <a:lstStyle/>
          <a:p>
            <a:r>
              <a:rPr lang="en-US" dirty="0" smtClean="0"/>
              <a:t>Weekly patterns?</a:t>
            </a:r>
            <a:endParaRPr lang="en-US" dirty="0"/>
          </a:p>
        </p:txBody>
      </p:sp>
      <p:sp>
        <p:nvSpPr>
          <p:cNvPr id="11" name="Slide Number Placeholder 10"/>
          <p:cNvSpPr>
            <a:spLocks noGrp="1"/>
          </p:cNvSpPr>
          <p:nvPr>
            <p:ph type="sldNum" sz="quarter" idx="12"/>
          </p:nvPr>
        </p:nvSpPr>
        <p:spPr/>
        <p:txBody>
          <a:bodyPr/>
          <a:lstStyle/>
          <a:p>
            <a:fld id="{D79C080D-C287-434F-A861-A3C9319261B4}" type="slidenum">
              <a:rPr lang="en-US" smtClean="0"/>
              <a:pPr/>
              <a:t>10</a:t>
            </a:fld>
            <a:endParaRPr lang="en-US" dirty="0"/>
          </a:p>
        </p:txBody>
      </p:sp>
      <p:sp>
        <p:nvSpPr>
          <p:cNvPr id="12" name="Date Placeholder 11"/>
          <p:cNvSpPr>
            <a:spLocks noGrp="1"/>
          </p:cNvSpPr>
          <p:nvPr>
            <p:ph type="dt" sz="half" idx="10"/>
          </p:nvPr>
        </p:nvSpPr>
        <p:spPr/>
        <p:txBody>
          <a:bodyPr/>
          <a:lstStyle/>
          <a:p>
            <a:fld id="{A12B1018-EC3A-5543-8139-86981DEF9CDE}" type="datetime1">
              <a:rPr lang="en-US" smtClean="0"/>
              <a:pPr/>
              <a:t>6/18/09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Multi-scale Property of Channel Popularity Similarity</a:t>
            </a:r>
            <a:endParaRPr lang="en-US" dirty="0"/>
          </a:p>
        </p:txBody>
      </p:sp>
      <p:sp>
        <p:nvSpPr>
          <p:cNvPr id="3" name="Content Placeholder 2"/>
          <p:cNvSpPr>
            <a:spLocks noGrp="1"/>
          </p:cNvSpPr>
          <p:nvPr>
            <p:ph sz="quarter" idx="1"/>
          </p:nvPr>
        </p:nvSpPr>
        <p:spPr/>
        <p:txBody>
          <a:bodyPr/>
          <a:lstStyle/>
          <a:p>
            <a:r>
              <a:rPr lang="en-US" dirty="0" smtClean="0"/>
              <a:t>Prediction</a:t>
            </a:r>
          </a:p>
          <a:p>
            <a:pPr lvl="1"/>
            <a:r>
              <a:rPr lang="en-US" dirty="0" smtClean="0"/>
              <a:t>Similarity between current time interval (minutes, days, etc.) to the next one</a:t>
            </a:r>
          </a:p>
          <a:p>
            <a:r>
              <a:rPr lang="en-US" i="1" dirty="0" smtClean="0"/>
              <a:t>Cosine similarity</a:t>
            </a:r>
            <a:endParaRPr lang="en-US" dirty="0"/>
          </a:p>
        </p:txBody>
      </p:sp>
      <p:pic>
        <p:nvPicPr>
          <p:cNvPr id="4" name="Picture 3"/>
          <p:cNvPicPr>
            <a:picLocks noChangeAspect="1"/>
          </p:cNvPicPr>
          <p:nvPr/>
        </p:nvPicPr>
        <p:blipFill>
          <a:blip r:embed="rId3"/>
          <a:stretch>
            <a:fillRect/>
          </a:stretch>
        </p:blipFill>
        <p:spPr>
          <a:xfrm>
            <a:off x="3443551" y="2438400"/>
            <a:ext cx="3263900" cy="683539"/>
          </a:xfrm>
          <a:prstGeom prst="rect">
            <a:avLst/>
          </a:prstGeom>
        </p:spPr>
      </p:pic>
      <p:pic>
        <p:nvPicPr>
          <p:cNvPr id="5" name="Picture 4"/>
          <p:cNvPicPr>
            <a:picLocks noChangeAspect="1"/>
          </p:cNvPicPr>
          <p:nvPr/>
        </p:nvPicPr>
        <p:blipFill>
          <a:blip r:embed="rId4"/>
          <a:stretch>
            <a:fillRect/>
          </a:stretch>
        </p:blipFill>
        <p:spPr>
          <a:xfrm>
            <a:off x="852751" y="2968546"/>
            <a:ext cx="7086600" cy="3756660"/>
          </a:xfrm>
          <a:prstGeom prst="rect">
            <a:avLst/>
          </a:prstGeom>
        </p:spPr>
      </p:pic>
      <p:sp>
        <p:nvSpPr>
          <p:cNvPr id="6" name="Line Callout 2 (No Border) 5"/>
          <p:cNvSpPr/>
          <p:nvPr/>
        </p:nvSpPr>
        <p:spPr>
          <a:xfrm>
            <a:off x="5943600" y="4267200"/>
            <a:ext cx="3200400" cy="685800"/>
          </a:xfrm>
          <a:prstGeom prst="callout2">
            <a:avLst>
              <a:gd name="adj1" fmla="val 18750"/>
              <a:gd name="adj2" fmla="val -8333"/>
              <a:gd name="adj3" fmla="val 18750"/>
              <a:gd name="adj4" fmla="val -16667"/>
              <a:gd name="adj5" fmla="val -16444"/>
              <a:gd name="adj6" fmla="val -26702"/>
            </a:avLst>
          </a:prstGeom>
          <a:ln/>
        </p:spPr>
        <p:style>
          <a:lnRef idx="1">
            <a:schemeClr val="accent2"/>
          </a:lnRef>
          <a:fillRef idx="2">
            <a:schemeClr val="accent2"/>
          </a:fillRef>
          <a:effectRef idx="1">
            <a:schemeClr val="accent2"/>
          </a:effectRef>
          <a:fontRef idx="minor">
            <a:schemeClr val="dk1"/>
          </a:fontRef>
        </p:style>
        <p:txBody>
          <a:bodyPr/>
          <a:lstStyle/>
          <a:p>
            <a:r>
              <a:rPr lang="en-US" dirty="0" smtClean="0"/>
              <a:t>Determined by the overall type of TV program on the channels.</a:t>
            </a:r>
            <a:endParaRPr lang="en-US" dirty="0"/>
          </a:p>
        </p:txBody>
      </p:sp>
      <p:sp>
        <p:nvSpPr>
          <p:cNvPr id="7" name="Line Callout 2 (No Border) 6"/>
          <p:cNvSpPr/>
          <p:nvPr/>
        </p:nvSpPr>
        <p:spPr>
          <a:xfrm>
            <a:off x="395551" y="2968546"/>
            <a:ext cx="3048000" cy="841453"/>
          </a:xfrm>
          <a:prstGeom prst="callout2">
            <a:avLst>
              <a:gd name="adj1" fmla="val 113400"/>
              <a:gd name="adj2" fmla="val 70371"/>
              <a:gd name="adj3" fmla="val 221768"/>
              <a:gd name="adj4" fmla="val 65741"/>
              <a:gd name="adj5" fmla="val 256533"/>
              <a:gd name="adj6" fmla="val 55396"/>
            </a:avLst>
          </a:prstGeom>
          <a:ln/>
        </p:spPr>
        <p:style>
          <a:lnRef idx="1">
            <a:schemeClr val="accent2"/>
          </a:lnRef>
          <a:fillRef idx="2">
            <a:schemeClr val="accent2"/>
          </a:fillRef>
          <a:effectRef idx="1">
            <a:schemeClr val="accent2"/>
          </a:effectRef>
          <a:fontRef idx="minor">
            <a:schemeClr val="dk1"/>
          </a:fontRef>
        </p:style>
        <p:txBody>
          <a:bodyPr/>
          <a:lstStyle/>
          <a:p>
            <a:r>
              <a:rPr lang="en-US" dirty="0" smtClean="0"/>
              <a:t>Determined by the TV program (shows) of the time.</a:t>
            </a:r>
            <a:endParaRPr lang="en-US" dirty="0"/>
          </a:p>
        </p:txBody>
      </p:sp>
      <p:sp>
        <p:nvSpPr>
          <p:cNvPr id="8" name="Slide Number Placeholder 7"/>
          <p:cNvSpPr>
            <a:spLocks noGrp="1"/>
          </p:cNvSpPr>
          <p:nvPr>
            <p:ph type="sldNum" sz="quarter" idx="12"/>
          </p:nvPr>
        </p:nvSpPr>
        <p:spPr/>
        <p:txBody>
          <a:bodyPr/>
          <a:lstStyle/>
          <a:p>
            <a:fld id="{D79C080D-C287-434F-A861-A3C9319261B4}" type="slidenum">
              <a:rPr lang="en-US" smtClean="0"/>
              <a:pPr/>
              <a:t>11</a:t>
            </a:fld>
            <a:endParaRPr lang="en-US" dirty="0"/>
          </a:p>
        </p:txBody>
      </p:sp>
      <p:sp>
        <p:nvSpPr>
          <p:cNvPr id="9" name="Date Placeholder 8"/>
          <p:cNvSpPr>
            <a:spLocks noGrp="1"/>
          </p:cNvSpPr>
          <p:nvPr>
            <p:ph type="dt" sz="half" idx="10"/>
          </p:nvPr>
        </p:nvSpPr>
        <p:spPr/>
        <p:txBody>
          <a:bodyPr/>
          <a:lstStyle/>
          <a:p>
            <a:fld id="{27388862-4ED8-1544-9FB3-BAF3F5182AB6}" type="datetime1">
              <a:rPr lang="en-US" smtClean="0"/>
              <a:pPr/>
              <a:t>6/18/09</a:t>
            </a:fld>
            <a:endParaRPr lang="en-US"/>
          </a:p>
        </p:txBody>
      </p:sp>
      <p:sp>
        <p:nvSpPr>
          <p:cNvPr id="11" name="Oval 10"/>
          <p:cNvSpPr/>
          <p:nvPr/>
        </p:nvSpPr>
        <p:spPr>
          <a:xfrm flipH="1">
            <a:off x="1905000" y="3505200"/>
            <a:ext cx="228600" cy="1447800"/>
          </a:xfrm>
          <a:prstGeom prst="ellipse">
            <a:avLst/>
          </a:prstGeom>
          <a:gradFill flip="none" rotWithShape="1">
            <a:gsLst>
              <a:gs pos="0">
                <a:schemeClr val="accent2">
                  <a:tint val="45000"/>
                  <a:satMod val="200000"/>
                  <a:alpha val="56000"/>
                </a:schemeClr>
              </a:gs>
              <a:gs pos="30000">
                <a:schemeClr val="accent2">
                  <a:tint val="61000"/>
                  <a:satMod val="200000"/>
                  <a:alpha val="56000"/>
                </a:schemeClr>
              </a:gs>
              <a:gs pos="45000">
                <a:schemeClr val="accent2">
                  <a:tint val="66000"/>
                  <a:satMod val="200000"/>
                  <a:alpha val="56000"/>
                </a:schemeClr>
              </a:gs>
              <a:gs pos="55000">
                <a:schemeClr val="accent2">
                  <a:tint val="66000"/>
                  <a:satMod val="200000"/>
                  <a:alpha val="56000"/>
                </a:schemeClr>
              </a:gs>
              <a:gs pos="73000">
                <a:schemeClr val="accent2">
                  <a:tint val="61000"/>
                  <a:satMod val="200000"/>
                  <a:alpha val="56000"/>
                </a:schemeClr>
              </a:gs>
              <a:gs pos="100000">
                <a:schemeClr val="accent2">
                  <a:tint val="45000"/>
                  <a:satMod val="200000"/>
                  <a:alpha val="56000"/>
                </a:schemeClr>
              </a:gs>
            </a:gsLst>
            <a:lin ang="950000" scaled="1"/>
            <a:tileRect/>
          </a:gra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2" name="Oval 11"/>
          <p:cNvSpPr/>
          <p:nvPr/>
        </p:nvSpPr>
        <p:spPr>
          <a:xfrm flipH="1">
            <a:off x="4724399" y="3733800"/>
            <a:ext cx="2285999" cy="533400"/>
          </a:xfrm>
          <a:prstGeom prst="ellipse">
            <a:avLst/>
          </a:prstGeom>
          <a:gradFill flip="none" rotWithShape="1">
            <a:gsLst>
              <a:gs pos="0">
                <a:schemeClr val="accent2">
                  <a:tint val="45000"/>
                  <a:satMod val="200000"/>
                  <a:alpha val="56000"/>
                </a:schemeClr>
              </a:gs>
              <a:gs pos="30000">
                <a:schemeClr val="accent2">
                  <a:tint val="61000"/>
                  <a:satMod val="200000"/>
                  <a:alpha val="56000"/>
                </a:schemeClr>
              </a:gs>
              <a:gs pos="45000">
                <a:schemeClr val="accent2">
                  <a:tint val="66000"/>
                  <a:satMod val="200000"/>
                  <a:alpha val="56000"/>
                </a:schemeClr>
              </a:gs>
              <a:gs pos="55000">
                <a:schemeClr val="accent2">
                  <a:tint val="66000"/>
                  <a:satMod val="200000"/>
                  <a:alpha val="56000"/>
                </a:schemeClr>
              </a:gs>
              <a:gs pos="73000">
                <a:schemeClr val="accent2">
                  <a:tint val="61000"/>
                  <a:satMod val="200000"/>
                  <a:alpha val="56000"/>
                </a:schemeClr>
              </a:gs>
              <a:gs pos="100000">
                <a:schemeClr val="accent2">
                  <a:tint val="45000"/>
                  <a:satMod val="200000"/>
                  <a:alpha val="56000"/>
                </a:schemeClr>
              </a:gs>
            </a:gsLst>
            <a:lin ang="950000" scaled="1"/>
            <a:tileRect/>
          </a:gra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3" name="Oval 12"/>
          <p:cNvSpPr/>
          <p:nvPr/>
        </p:nvSpPr>
        <p:spPr>
          <a:xfrm flipH="1">
            <a:off x="1905000" y="5623560"/>
            <a:ext cx="990600" cy="533400"/>
          </a:xfrm>
          <a:prstGeom prst="ellipse">
            <a:avLst/>
          </a:prstGeom>
          <a:gradFill flip="none" rotWithShape="1">
            <a:gsLst>
              <a:gs pos="0">
                <a:schemeClr val="accent2">
                  <a:tint val="45000"/>
                  <a:satMod val="200000"/>
                  <a:alpha val="56000"/>
                </a:schemeClr>
              </a:gs>
              <a:gs pos="30000">
                <a:schemeClr val="accent2">
                  <a:tint val="61000"/>
                  <a:satMod val="200000"/>
                  <a:alpha val="56000"/>
                </a:schemeClr>
              </a:gs>
              <a:gs pos="45000">
                <a:schemeClr val="accent2">
                  <a:tint val="66000"/>
                  <a:satMod val="200000"/>
                  <a:alpha val="56000"/>
                </a:schemeClr>
              </a:gs>
              <a:gs pos="55000">
                <a:schemeClr val="accent2">
                  <a:tint val="66000"/>
                  <a:satMod val="200000"/>
                  <a:alpha val="56000"/>
                </a:schemeClr>
              </a:gs>
              <a:gs pos="73000">
                <a:schemeClr val="accent2">
                  <a:tint val="61000"/>
                  <a:satMod val="200000"/>
                  <a:alpha val="56000"/>
                </a:schemeClr>
              </a:gs>
              <a:gs pos="100000">
                <a:schemeClr val="accent2">
                  <a:tint val="45000"/>
                  <a:satMod val="200000"/>
                  <a:alpha val="56000"/>
                </a:schemeClr>
              </a:gs>
            </a:gsLst>
            <a:lin ang="950000" scaled="1"/>
            <a:tileRect/>
          </a:gra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4" name="Line Callout 2 (No Border) 13"/>
          <p:cNvSpPr/>
          <p:nvPr/>
        </p:nvSpPr>
        <p:spPr>
          <a:xfrm>
            <a:off x="3809998" y="5670550"/>
            <a:ext cx="3200400" cy="685800"/>
          </a:xfrm>
          <a:prstGeom prst="callout2">
            <a:avLst>
              <a:gd name="adj1" fmla="val 18750"/>
              <a:gd name="adj2" fmla="val -8333"/>
              <a:gd name="adj3" fmla="val 18750"/>
              <a:gd name="adj4" fmla="val -16667"/>
              <a:gd name="adj5" fmla="val 28092"/>
              <a:gd name="adj6" fmla="val -29716"/>
            </a:avLst>
          </a:prstGeom>
          <a:ln/>
        </p:spPr>
        <p:style>
          <a:lnRef idx="1">
            <a:schemeClr val="accent2"/>
          </a:lnRef>
          <a:fillRef idx="2">
            <a:schemeClr val="accent2"/>
          </a:fillRef>
          <a:effectRef idx="1">
            <a:schemeClr val="accent2"/>
          </a:effectRef>
          <a:fontRef idx="minor">
            <a:schemeClr val="dk1"/>
          </a:fontRef>
        </p:style>
        <p:txBody>
          <a:bodyPr/>
          <a:lstStyle/>
          <a:p>
            <a:r>
              <a:rPr lang="en-US" dirty="0" smtClean="0"/>
              <a:t>Weakest predict arability of 3 ~ 4 hours window</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2" grpId="0" animBg="1"/>
      <p:bldP spid="13" grpId="0" animBg="1"/>
      <p:bldP spid="14" grpId="0" animBg="1"/>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Modeling Channel Popularity Distribution</a:t>
            </a:r>
            <a:endParaRPr lang="en-US" dirty="0"/>
          </a:p>
        </p:txBody>
      </p:sp>
      <p:sp>
        <p:nvSpPr>
          <p:cNvPr id="3" name="Content Placeholder 2"/>
          <p:cNvSpPr>
            <a:spLocks noGrp="1"/>
          </p:cNvSpPr>
          <p:nvPr>
            <p:ph sz="quarter" idx="1"/>
          </p:nvPr>
        </p:nvSpPr>
        <p:spPr>
          <a:xfrm>
            <a:off x="457200" y="1234440"/>
            <a:ext cx="8229600" cy="4937760"/>
          </a:xfrm>
        </p:spPr>
        <p:txBody>
          <a:bodyPr/>
          <a:lstStyle/>
          <a:p>
            <a:r>
              <a:rPr lang="en-US" b="1" dirty="0" smtClean="0"/>
              <a:t>Recall observation:</a:t>
            </a:r>
          </a:p>
          <a:p>
            <a:pPr lvl="1"/>
            <a:r>
              <a:rPr lang="en-US" dirty="0" smtClean="0"/>
              <a:t>Highly skewed </a:t>
            </a:r>
          </a:p>
          <a:p>
            <a:r>
              <a:rPr lang="en-US" b="1" dirty="0" err="1" smtClean="0"/>
              <a:t>Zipf</a:t>
            </a:r>
            <a:r>
              <a:rPr lang="en-US" b="1" dirty="0" smtClean="0"/>
              <a:t>-like model</a:t>
            </a:r>
          </a:p>
          <a:p>
            <a:pPr lvl="1"/>
            <a:r>
              <a:rPr lang="en-US" dirty="0" smtClean="0"/>
              <a:t>Success in Web, </a:t>
            </a:r>
            <a:r>
              <a:rPr lang="en-US" dirty="0" err="1" smtClean="0"/>
              <a:t>VoD</a:t>
            </a:r>
            <a:r>
              <a:rPr lang="en-US" dirty="0" smtClean="0"/>
              <a:t>, etc. </a:t>
            </a:r>
          </a:p>
          <a:p>
            <a:pPr lvl="1"/>
            <a:r>
              <a:rPr lang="en-US" dirty="0" smtClean="0"/>
              <a:t>An object of the rank </a:t>
            </a:r>
            <a:r>
              <a:rPr lang="en-US" i="1" dirty="0" err="1" smtClean="0"/>
              <a:t>i</a:t>
            </a:r>
            <a:r>
              <a:rPr lang="en-US" dirty="0" smtClean="0"/>
              <a:t> has the access probability </a:t>
            </a:r>
            <a:endParaRPr lang="en-US" dirty="0"/>
          </a:p>
        </p:txBody>
      </p:sp>
      <p:pic>
        <p:nvPicPr>
          <p:cNvPr id="4" name="Picture 3"/>
          <p:cNvPicPr>
            <a:picLocks noChangeAspect="1"/>
          </p:cNvPicPr>
          <p:nvPr/>
        </p:nvPicPr>
        <p:blipFill>
          <a:blip r:embed="rId3"/>
          <a:stretch>
            <a:fillRect/>
          </a:stretch>
        </p:blipFill>
        <p:spPr>
          <a:xfrm>
            <a:off x="1600200" y="3498211"/>
            <a:ext cx="5486400" cy="3278909"/>
          </a:xfrm>
          <a:prstGeom prst="rect">
            <a:avLst/>
          </a:prstGeom>
        </p:spPr>
      </p:pic>
      <p:pic>
        <p:nvPicPr>
          <p:cNvPr id="5" name="Picture 4" descr="latex-image-1.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7086600" y="3048000"/>
            <a:ext cx="685800" cy="319086"/>
          </a:xfrm>
          <a:prstGeom prst="rect">
            <a:avLst/>
          </a:prstGeom>
        </p:spPr>
      </p:pic>
      <p:sp>
        <p:nvSpPr>
          <p:cNvPr id="7" name="TextBox 6"/>
          <p:cNvSpPr txBox="1"/>
          <p:nvPr/>
        </p:nvSpPr>
        <p:spPr>
          <a:xfrm>
            <a:off x="1143000" y="4814500"/>
            <a:ext cx="3733800"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Top 100 accounts for over 95% of channel access</a:t>
            </a:r>
            <a:endParaRPr lang="en-US" dirty="0"/>
          </a:p>
        </p:txBody>
      </p:sp>
      <p:sp>
        <p:nvSpPr>
          <p:cNvPr id="8" name="Slide Number Placeholder 7"/>
          <p:cNvSpPr>
            <a:spLocks noGrp="1"/>
          </p:cNvSpPr>
          <p:nvPr>
            <p:ph type="sldNum" sz="quarter" idx="12"/>
          </p:nvPr>
        </p:nvSpPr>
        <p:spPr/>
        <p:txBody>
          <a:bodyPr/>
          <a:lstStyle/>
          <a:p>
            <a:fld id="{D79C080D-C287-434F-A861-A3C9319261B4}" type="slidenum">
              <a:rPr lang="en-US" smtClean="0"/>
              <a:pPr/>
              <a:t>12</a:t>
            </a:fld>
            <a:endParaRPr lang="en-US"/>
          </a:p>
        </p:txBody>
      </p:sp>
      <p:sp>
        <p:nvSpPr>
          <p:cNvPr id="9" name="Date Placeholder 8"/>
          <p:cNvSpPr>
            <a:spLocks noGrp="1"/>
          </p:cNvSpPr>
          <p:nvPr>
            <p:ph type="dt" sz="half" idx="10"/>
          </p:nvPr>
        </p:nvSpPr>
        <p:spPr/>
        <p:txBody>
          <a:bodyPr/>
          <a:lstStyle/>
          <a:p>
            <a:fld id="{724F06B9-45A0-2442-905A-510DBC9CCC70}" type="datetime1">
              <a:rPr lang="en-US" smtClean="0"/>
              <a:pPr/>
              <a:t>6/18/09</a:t>
            </a:fld>
            <a:endParaRPr lang="en-US"/>
          </a:p>
        </p:txBody>
      </p:sp>
      <p:cxnSp>
        <p:nvCxnSpPr>
          <p:cNvPr id="11" name="Straight Connector 10"/>
          <p:cNvCxnSpPr/>
          <p:nvPr/>
        </p:nvCxnSpPr>
        <p:spPr>
          <a:xfrm rot="5400000">
            <a:off x="4115991" y="5028803"/>
            <a:ext cx="2285206" cy="1588"/>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Popularity Dynamics</a:t>
            </a:r>
            <a:endParaRPr lang="en-US" dirty="0"/>
          </a:p>
        </p:txBody>
      </p:sp>
      <p:sp>
        <p:nvSpPr>
          <p:cNvPr id="3" name="Content Placeholder 2"/>
          <p:cNvSpPr>
            <a:spLocks noGrp="1"/>
          </p:cNvSpPr>
          <p:nvPr>
            <p:ph sz="quarter" idx="1"/>
          </p:nvPr>
        </p:nvSpPr>
        <p:spPr/>
        <p:txBody>
          <a:bodyPr>
            <a:normAutofit/>
          </a:bodyPr>
          <a:lstStyle/>
          <a:p>
            <a:r>
              <a:rPr lang="en-US" b="1" dirty="0" smtClean="0"/>
              <a:t>Recall dynamics observation </a:t>
            </a:r>
          </a:p>
          <a:p>
            <a:pPr lvl="1"/>
            <a:r>
              <a:rPr lang="en-US" dirty="0" smtClean="0"/>
              <a:t>Almost stationary</a:t>
            </a:r>
          </a:p>
          <a:p>
            <a:pPr lvl="1"/>
            <a:r>
              <a:rPr lang="en-US" dirty="0" smtClean="0"/>
              <a:t>Autocorrelation: exponential decay</a:t>
            </a:r>
          </a:p>
          <a:p>
            <a:r>
              <a:rPr lang="en-US" b="1" dirty="0" smtClean="0"/>
              <a:t>Mean reversion model</a:t>
            </a:r>
          </a:p>
          <a:p>
            <a:pPr lvl="1"/>
            <a:r>
              <a:rPr lang="en-US" dirty="0" smtClean="0"/>
              <a:t>Match the observations</a:t>
            </a:r>
          </a:p>
          <a:p>
            <a:pPr lvl="1"/>
            <a:r>
              <a:rPr lang="en-US" dirty="0" smtClean="0"/>
              <a:t>Fluctuate but will revert to long-term equilibrium level </a:t>
            </a:r>
          </a:p>
          <a:p>
            <a:endParaRPr lang="en-US" b="1" dirty="0" smtClean="0"/>
          </a:p>
          <a:p>
            <a:endParaRPr lang="en-US" b="1" dirty="0" smtClean="0"/>
          </a:p>
          <a:p>
            <a:endParaRPr lang="en-US" b="1" dirty="0" smtClean="0"/>
          </a:p>
          <a:p>
            <a:endParaRPr lang="en-US" b="1" dirty="0" smtClean="0"/>
          </a:p>
          <a:p>
            <a:pPr lvl="1">
              <a:buNone/>
            </a:pPr>
            <a:r>
              <a:rPr lang="en-US" dirty="0" smtClean="0"/>
              <a:t>  </a:t>
            </a:r>
            <a:endParaRPr lang="en-US" dirty="0"/>
          </a:p>
        </p:txBody>
      </p:sp>
      <p:cxnSp>
        <p:nvCxnSpPr>
          <p:cNvPr id="7" name="Straight Connector 6"/>
          <p:cNvCxnSpPr>
            <a:endCxn id="5" idx="0"/>
          </p:cNvCxnSpPr>
          <p:nvPr/>
        </p:nvCxnSpPr>
        <p:spPr>
          <a:xfrm rot="10800000" flipV="1">
            <a:off x="2476500" y="4999798"/>
            <a:ext cx="1257300" cy="457996"/>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191000" y="4886931"/>
            <a:ext cx="762000" cy="624134"/>
          </a:xfrm>
          <a:prstGeom prst="line">
            <a:avLst/>
          </a:prstGeom>
        </p:spPr>
        <p:style>
          <a:lnRef idx="2">
            <a:schemeClr val="accent1"/>
          </a:lnRef>
          <a:fillRef idx="0">
            <a:schemeClr val="accent1"/>
          </a:fillRef>
          <a:effectRef idx="1">
            <a:schemeClr val="accent1"/>
          </a:effectRef>
          <a:fontRef idx="minor">
            <a:schemeClr val="tx1"/>
          </a:fontRef>
        </p:style>
      </p:cxnSp>
      <p:grpSp>
        <p:nvGrpSpPr>
          <p:cNvPr id="12" name="Group 11"/>
          <p:cNvGrpSpPr/>
          <p:nvPr/>
        </p:nvGrpSpPr>
        <p:grpSpPr>
          <a:xfrm>
            <a:off x="1219200" y="4343400"/>
            <a:ext cx="7086601" cy="1483727"/>
            <a:chOff x="990599" y="1858201"/>
            <a:chExt cx="7086601" cy="1483727"/>
          </a:xfrm>
        </p:grpSpPr>
        <p:pic>
          <p:nvPicPr>
            <p:cNvPr id="4" name="Picture 3"/>
            <p:cNvPicPr>
              <a:picLocks noChangeAspect="1"/>
            </p:cNvPicPr>
            <p:nvPr/>
          </p:nvPicPr>
          <p:blipFill>
            <a:blip r:embed="rId3"/>
            <a:stretch>
              <a:fillRect/>
            </a:stretch>
          </p:blipFill>
          <p:spPr>
            <a:xfrm>
              <a:off x="1981200" y="1858201"/>
              <a:ext cx="5035550" cy="855598"/>
            </a:xfrm>
            <a:prstGeom prst="rect">
              <a:avLst/>
            </a:prstGeom>
          </p:spPr>
        </p:pic>
        <p:sp>
          <p:nvSpPr>
            <p:cNvPr id="5" name="TextBox 4"/>
            <p:cNvSpPr txBox="1"/>
            <p:nvPr/>
          </p:nvSpPr>
          <p:spPr>
            <a:xfrm>
              <a:off x="990599" y="2972595"/>
              <a:ext cx="2514600" cy="369332"/>
            </a:xfrm>
            <a:prstGeom prst="rect">
              <a:avLst/>
            </a:prstGeom>
            <a:noFill/>
          </p:spPr>
          <p:txBody>
            <a:bodyPr wrap="square" rtlCol="0">
              <a:spAutoFit/>
            </a:bodyPr>
            <a:lstStyle/>
            <a:p>
              <a:r>
                <a:rPr lang="en-US" dirty="0" smtClean="0"/>
                <a:t>Mean reversion rate</a:t>
              </a:r>
              <a:endParaRPr lang="en-US" dirty="0"/>
            </a:p>
          </p:txBody>
        </p:sp>
        <p:sp>
          <p:nvSpPr>
            <p:cNvPr id="8" name="TextBox 7"/>
            <p:cNvSpPr txBox="1"/>
            <p:nvPr/>
          </p:nvSpPr>
          <p:spPr>
            <a:xfrm>
              <a:off x="3657600" y="2972596"/>
              <a:ext cx="2209800" cy="369332"/>
            </a:xfrm>
            <a:prstGeom prst="rect">
              <a:avLst/>
            </a:prstGeom>
            <a:noFill/>
          </p:spPr>
          <p:txBody>
            <a:bodyPr wrap="square" rtlCol="0">
              <a:spAutoFit/>
            </a:bodyPr>
            <a:lstStyle/>
            <a:p>
              <a:r>
                <a:rPr lang="en-US" dirty="0" smtClean="0"/>
                <a:t>Long-term mean</a:t>
              </a:r>
              <a:endParaRPr lang="en-US" dirty="0"/>
            </a:p>
          </p:txBody>
        </p:sp>
        <p:sp>
          <p:nvSpPr>
            <p:cNvPr id="13" name="TextBox 12"/>
            <p:cNvSpPr txBox="1"/>
            <p:nvPr/>
          </p:nvSpPr>
          <p:spPr>
            <a:xfrm>
              <a:off x="5867400" y="2973390"/>
              <a:ext cx="2209800" cy="368538"/>
            </a:xfrm>
            <a:prstGeom prst="rect">
              <a:avLst/>
            </a:prstGeom>
            <a:noFill/>
          </p:spPr>
          <p:txBody>
            <a:bodyPr wrap="square" rtlCol="0">
              <a:spAutoFit/>
            </a:bodyPr>
            <a:lstStyle/>
            <a:p>
              <a:r>
                <a:rPr lang="en-US" dirty="0" smtClean="0"/>
                <a:t>Volatility</a:t>
              </a:r>
              <a:endParaRPr lang="en-US" dirty="0"/>
            </a:p>
          </p:txBody>
        </p:sp>
      </p:grpSp>
      <p:cxnSp>
        <p:nvCxnSpPr>
          <p:cNvPr id="14" name="Straight Connector 13"/>
          <p:cNvCxnSpPr/>
          <p:nvPr/>
        </p:nvCxnSpPr>
        <p:spPr>
          <a:xfrm>
            <a:off x="6096001" y="5198998"/>
            <a:ext cx="304799" cy="228998"/>
          </a:xfrm>
          <a:prstGeom prst="line">
            <a:avLst/>
          </a:prstGeom>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D79C080D-C287-434F-A861-A3C9319261B4}" type="slidenum">
              <a:rPr lang="en-US" smtClean="0"/>
              <a:pPr/>
              <a:t>13</a:t>
            </a:fld>
            <a:endParaRPr lang="en-US"/>
          </a:p>
        </p:txBody>
      </p:sp>
      <p:sp>
        <p:nvSpPr>
          <p:cNvPr id="16" name="Date Placeholder 15"/>
          <p:cNvSpPr>
            <a:spLocks noGrp="1"/>
          </p:cNvSpPr>
          <p:nvPr>
            <p:ph type="dt" sz="half" idx="10"/>
          </p:nvPr>
        </p:nvSpPr>
        <p:spPr/>
        <p:txBody>
          <a:bodyPr/>
          <a:lstStyle/>
          <a:p>
            <a:fld id="{A4ED4349-EF25-2C4B-AC80-082B0724EAE0}" type="datetime1">
              <a:rPr lang="en-US" smtClean="0"/>
              <a:pPr/>
              <a:t>6/18/09</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Popularity Dynamics (cont.)</a:t>
            </a:r>
            <a:endParaRPr lang="en-US" dirty="0"/>
          </a:p>
        </p:txBody>
      </p:sp>
      <p:sp>
        <p:nvSpPr>
          <p:cNvPr id="3" name="Content Placeholder 2"/>
          <p:cNvSpPr>
            <a:spLocks noGrp="1"/>
          </p:cNvSpPr>
          <p:nvPr>
            <p:ph sz="quarter" idx="1"/>
          </p:nvPr>
        </p:nvSpPr>
        <p:spPr/>
        <p:txBody>
          <a:bodyPr/>
          <a:lstStyle/>
          <a:p>
            <a:r>
              <a:rPr lang="en-US" dirty="0" smtClean="0"/>
              <a:t>Parameters estimation</a:t>
            </a:r>
          </a:p>
          <a:p>
            <a:pPr lvl="1">
              <a:buFont typeface="Wingdings" charset="2"/>
              <a:buChar char="ü"/>
            </a:pPr>
            <a:r>
              <a:rPr lang="en-US" dirty="0" err="1" smtClean="0"/>
              <a:t>μ</a:t>
            </a:r>
            <a:r>
              <a:rPr lang="en-US" dirty="0" smtClean="0"/>
              <a:t> Derived from </a:t>
            </a:r>
            <a:r>
              <a:rPr lang="en-US" dirty="0" err="1" smtClean="0"/>
              <a:t>Zipf</a:t>
            </a:r>
            <a:endParaRPr lang="en-US" dirty="0" smtClean="0"/>
          </a:p>
          <a:p>
            <a:pPr lvl="1">
              <a:buFont typeface="Wingdings" charset="2"/>
              <a:buChar char="ü"/>
            </a:pPr>
            <a:endParaRPr lang="en-US" dirty="0" smtClean="0"/>
          </a:p>
          <a:p>
            <a:pPr lvl="1">
              <a:buFont typeface="Wingdings" charset="2"/>
              <a:buChar char="ü"/>
            </a:pPr>
            <a:endParaRPr lang="en-US" dirty="0" smtClean="0"/>
          </a:p>
          <a:p>
            <a:pPr lvl="1">
              <a:buFont typeface="Wingdings" charset="2"/>
              <a:buChar char="ü"/>
            </a:pPr>
            <a:r>
              <a:rPr lang="en-US" dirty="0" err="1" smtClean="0"/>
              <a:t>λ</a:t>
            </a:r>
            <a:r>
              <a:rPr lang="en-US" dirty="0" smtClean="0"/>
              <a:t> Autocorrelation fitting</a:t>
            </a:r>
          </a:p>
          <a:p>
            <a:pPr lvl="1">
              <a:buFont typeface="Wingdings" charset="2"/>
              <a:buChar char="ü"/>
            </a:pPr>
            <a:endParaRPr lang="en-US" dirty="0" smtClean="0"/>
          </a:p>
          <a:p>
            <a:pPr lvl="1">
              <a:buFont typeface="Wingdings" charset="2"/>
              <a:buChar char="ü"/>
            </a:pPr>
            <a:endParaRPr lang="en-US" dirty="0" smtClean="0"/>
          </a:p>
          <a:p>
            <a:pPr lvl="1">
              <a:buFont typeface="Wingdings" charset="2"/>
              <a:buChar char="ü"/>
            </a:pPr>
            <a:r>
              <a:rPr lang="en-US" dirty="0" err="1" smtClean="0"/>
              <a:t>σ</a:t>
            </a:r>
            <a:r>
              <a:rPr lang="en-US" dirty="0" smtClean="0"/>
              <a:t>  Derived form </a:t>
            </a:r>
            <a:r>
              <a:rPr lang="en-US" dirty="0" err="1" smtClean="0"/>
              <a:t>CoV</a:t>
            </a:r>
            <a:r>
              <a:rPr lang="en-US" dirty="0" smtClean="0"/>
              <a:t> </a:t>
            </a:r>
          </a:p>
          <a:p>
            <a:pPr lvl="1"/>
            <a:endParaRPr lang="en-US" dirty="0" smtClean="0"/>
          </a:p>
          <a:p>
            <a:pPr lvl="1"/>
            <a:endParaRPr lang="en-US" dirty="0" smtClean="0"/>
          </a:p>
          <a:p>
            <a:pPr lvl="1"/>
            <a:endParaRPr lang="en-US" dirty="0" smtClean="0"/>
          </a:p>
          <a:p>
            <a:pPr lvl="1"/>
            <a:endParaRPr lang="en-US" dirty="0" smtClean="0"/>
          </a:p>
          <a:p>
            <a:pPr lvl="1"/>
            <a:endParaRPr lang="en-US" dirty="0"/>
          </a:p>
        </p:txBody>
      </p:sp>
      <p:pic>
        <p:nvPicPr>
          <p:cNvPr id="5" name="Picture 4"/>
          <p:cNvPicPr>
            <a:picLocks noChangeAspect="1"/>
          </p:cNvPicPr>
          <p:nvPr/>
        </p:nvPicPr>
        <p:blipFill>
          <a:blip r:embed="rId3"/>
          <a:stretch>
            <a:fillRect/>
          </a:stretch>
        </p:blipFill>
        <p:spPr>
          <a:xfrm>
            <a:off x="1828800" y="4800600"/>
            <a:ext cx="3987800" cy="863600"/>
          </a:xfrm>
          <a:prstGeom prst="rect">
            <a:avLst/>
          </a:prstGeom>
        </p:spPr>
      </p:pic>
      <p:pic>
        <p:nvPicPr>
          <p:cNvPr id="6" name="Picture 5"/>
          <p:cNvPicPr>
            <a:picLocks noChangeAspect="1"/>
          </p:cNvPicPr>
          <p:nvPr/>
        </p:nvPicPr>
        <p:blipFill>
          <a:blip r:embed="rId4"/>
          <a:stretch>
            <a:fillRect/>
          </a:stretch>
        </p:blipFill>
        <p:spPr>
          <a:xfrm>
            <a:off x="5395705" y="1132660"/>
            <a:ext cx="3381199" cy="2020750"/>
          </a:xfrm>
          <a:prstGeom prst="rect">
            <a:avLst/>
          </a:prstGeom>
        </p:spPr>
      </p:pic>
      <p:pic>
        <p:nvPicPr>
          <p:cNvPr id="8" name="Picture 7"/>
          <p:cNvPicPr>
            <a:picLocks noChangeAspect="1"/>
          </p:cNvPicPr>
          <p:nvPr/>
        </p:nvPicPr>
        <p:blipFill>
          <a:blip r:embed="rId5"/>
          <a:stretch>
            <a:fillRect/>
          </a:stretch>
        </p:blipFill>
        <p:spPr>
          <a:xfrm>
            <a:off x="2069738" y="3429000"/>
            <a:ext cx="2736144" cy="533400"/>
          </a:xfrm>
          <a:prstGeom prst="rect">
            <a:avLst/>
          </a:prstGeom>
        </p:spPr>
      </p:pic>
      <p:pic>
        <p:nvPicPr>
          <p:cNvPr id="9" name="Picture 8"/>
          <p:cNvPicPr>
            <a:picLocks noChangeAspect="1"/>
          </p:cNvPicPr>
          <p:nvPr/>
        </p:nvPicPr>
        <p:blipFill>
          <a:blip r:embed="rId6"/>
          <a:stretch>
            <a:fillRect/>
          </a:stretch>
        </p:blipFill>
        <p:spPr>
          <a:xfrm>
            <a:off x="2069738" y="2133600"/>
            <a:ext cx="1663700" cy="444500"/>
          </a:xfrm>
          <a:prstGeom prst="rect">
            <a:avLst/>
          </a:prstGeom>
        </p:spPr>
      </p:pic>
      <p:pic>
        <p:nvPicPr>
          <p:cNvPr id="10" name="Picture 9"/>
          <p:cNvPicPr>
            <a:picLocks noChangeAspect="1"/>
          </p:cNvPicPr>
          <p:nvPr/>
        </p:nvPicPr>
        <p:blipFill>
          <a:blip r:embed="rId7"/>
          <a:stretch>
            <a:fillRect/>
          </a:stretch>
        </p:blipFill>
        <p:spPr>
          <a:xfrm>
            <a:off x="5395705" y="3153410"/>
            <a:ext cx="3349625" cy="1875790"/>
          </a:xfrm>
          <a:prstGeom prst="rect">
            <a:avLst/>
          </a:prstGeom>
        </p:spPr>
      </p:pic>
      <p:sp>
        <p:nvSpPr>
          <p:cNvPr id="11" name="Slide Number Placeholder 10"/>
          <p:cNvSpPr>
            <a:spLocks noGrp="1"/>
          </p:cNvSpPr>
          <p:nvPr>
            <p:ph type="sldNum" sz="quarter" idx="12"/>
          </p:nvPr>
        </p:nvSpPr>
        <p:spPr/>
        <p:txBody>
          <a:bodyPr/>
          <a:lstStyle/>
          <a:p>
            <a:fld id="{D79C080D-C287-434F-A861-A3C9319261B4}" type="slidenum">
              <a:rPr lang="en-US" smtClean="0"/>
              <a:pPr/>
              <a:t>14</a:t>
            </a:fld>
            <a:endParaRPr lang="en-US"/>
          </a:p>
        </p:txBody>
      </p:sp>
      <p:sp>
        <p:nvSpPr>
          <p:cNvPr id="12" name="Date Placeholder 11"/>
          <p:cNvSpPr>
            <a:spLocks noGrp="1"/>
          </p:cNvSpPr>
          <p:nvPr>
            <p:ph type="dt" sz="half" idx="10"/>
          </p:nvPr>
        </p:nvSpPr>
        <p:spPr/>
        <p:txBody>
          <a:bodyPr/>
          <a:lstStyle/>
          <a:p>
            <a:fld id="{F8123453-4C89-3846-9FBA-DF5B7770A13D}" type="datetime1">
              <a:rPr lang="en-US" smtClean="0"/>
              <a:pPr/>
              <a:t>6/18/09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2"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P spid="3" grpId="2" uiExpand="1" build="p"/>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Dynamics -- Validation</a:t>
            </a:r>
            <a:endParaRPr lang="en-US" dirty="0"/>
          </a:p>
        </p:txBody>
      </p:sp>
      <p:sp>
        <p:nvSpPr>
          <p:cNvPr id="3" name="Content Placeholder 2"/>
          <p:cNvSpPr>
            <a:spLocks noGrp="1"/>
          </p:cNvSpPr>
          <p:nvPr>
            <p:ph sz="quarter" idx="1"/>
          </p:nvPr>
        </p:nvSpPr>
        <p:spPr/>
        <p:txBody>
          <a:bodyPr/>
          <a:lstStyle/>
          <a:p>
            <a:r>
              <a:rPr lang="en-US" dirty="0" smtClean="0"/>
              <a:t>Cosine similarity (“V” shape)</a:t>
            </a:r>
            <a:endParaRPr lang="en-US" dirty="0"/>
          </a:p>
        </p:txBody>
      </p:sp>
      <p:pic>
        <p:nvPicPr>
          <p:cNvPr id="6" name="Picture 5"/>
          <p:cNvPicPr>
            <a:picLocks noChangeAspect="1"/>
          </p:cNvPicPr>
          <p:nvPr/>
        </p:nvPicPr>
        <p:blipFill>
          <a:blip r:embed="rId3"/>
          <a:stretch>
            <a:fillRect/>
          </a:stretch>
        </p:blipFill>
        <p:spPr>
          <a:xfrm>
            <a:off x="838200" y="2209800"/>
            <a:ext cx="6891528" cy="3733800"/>
          </a:xfrm>
          <a:prstGeom prst="rect">
            <a:avLst/>
          </a:prstGeom>
        </p:spPr>
      </p:pic>
      <p:sp>
        <p:nvSpPr>
          <p:cNvPr id="5" name="Slide Number Placeholder 4"/>
          <p:cNvSpPr>
            <a:spLocks noGrp="1"/>
          </p:cNvSpPr>
          <p:nvPr>
            <p:ph type="sldNum" sz="quarter" idx="12"/>
          </p:nvPr>
        </p:nvSpPr>
        <p:spPr/>
        <p:txBody>
          <a:bodyPr/>
          <a:lstStyle/>
          <a:p>
            <a:fld id="{D79C080D-C287-434F-A861-A3C9319261B4}" type="slidenum">
              <a:rPr lang="en-US" smtClean="0"/>
              <a:pPr/>
              <a:t>15</a:t>
            </a:fld>
            <a:endParaRPr lang="en-US"/>
          </a:p>
        </p:txBody>
      </p:sp>
      <p:sp>
        <p:nvSpPr>
          <p:cNvPr id="7" name="Date Placeholder 6"/>
          <p:cNvSpPr>
            <a:spLocks noGrp="1"/>
          </p:cNvSpPr>
          <p:nvPr>
            <p:ph type="dt" sz="half" idx="10"/>
          </p:nvPr>
        </p:nvSpPr>
        <p:spPr/>
        <p:txBody>
          <a:bodyPr/>
          <a:lstStyle/>
          <a:p>
            <a:fld id="{198480CB-8E88-6746-89EB-B57E8079CDD6}" type="datetime1">
              <a:rPr lang="en-US" smtClean="0"/>
              <a:pPr/>
              <a:t>6/18/09</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Dynamics – Validation (cont.)</a:t>
            </a:r>
            <a:endParaRPr lang="en-US" dirty="0"/>
          </a:p>
        </p:txBody>
      </p:sp>
      <p:sp>
        <p:nvSpPr>
          <p:cNvPr id="3" name="Content Placeholder 2"/>
          <p:cNvSpPr>
            <a:spLocks noGrp="1"/>
          </p:cNvSpPr>
          <p:nvPr>
            <p:ph sz="quarter" idx="1"/>
          </p:nvPr>
        </p:nvSpPr>
        <p:spPr/>
        <p:txBody>
          <a:bodyPr/>
          <a:lstStyle/>
          <a:p>
            <a:endParaRPr lang="en-US" dirty="0"/>
          </a:p>
        </p:txBody>
      </p:sp>
      <p:pic>
        <p:nvPicPr>
          <p:cNvPr id="7" name="Picture 6"/>
          <p:cNvPicPr>
            <a:picLocks noChangeAspect="1"/>
          </p:cNvPicPr>
          <p:nvPr/>
        </p:nvPicPr>
        <p:blipFill>
          <a:blip r:embed="rId3"/>
          <a:stretch>
            <a:fillRect/>
          </a:stretch>
        </p:blipFill>
        <p:spPr>
          <a:xfrm>
            <a:off x="0" y="1219200"/>
            <a:ext cx="8823967" cy="5028565"/>
          </a:xfrm>
          <a:prstGeom prst="rect">
            <a:avLst/>
          </a:prstGeom>
        </p:spPr>
      </p:pic>
      <p:sp>
        <p:nvSpPr>
          <p:cNvPr id="5" name="Line Callout 2 (No Border) 4"/>
          <p:cNvSpPr/>
          <p:nvPr/>
        </p:nvSpPr>
        <p:spPr>
          <a:xfrm>
            <a:off x="3200400" y="1828800"/>
            <a:ext cx="2590800" cy="609600"/>
          </a:xfrm>
          <a:prstGeom prst="callout2">
            <a:avLst>
              <a:gd name="adj1" fmla="val 18750"/>
              <a:gd name="adj2" fmla="val -8333"/>
              <a:gd name="adj3" fmla="val 18750"/>
              <a:gd name="adj4" fmla="val -16667"/>
              <a:gd name="adj5" fmla="val 81557"/>
              <a:gd name="adj6" fmla="val -38095"/>
            </a:avLst>
          </a:prstGeom>
          <a:ln/>
        </p:spPr>
        <p:style>
          <a:lnRef idx="1">
            <a:schemeClr val="accent2"/>
          </a:lnRef>
          <a:fillRef idx="2">
            <a:schemeClr val="accent2"/>
          </a:fillRef>
          <a:effectRef idx="1">
            <a:schemeClr val="accent2"/>
          </a:effectRef>
          <a:fontRef idx="minor">
            <a:schemeClr val="dk1"/>
          </a:fontRef>
        </p:style>
        <p:txBody>
          <a:bodyPr/>
          <a:lstStyle/>
          <a:p>
            <a:r>
              <a:rPr lang="en-US" dirty="0" smtClean="0"/>
              <a:t>Missing diurnal patterns</a:t>
            </a:r>
            <a:endParaRPr lang="en-US" dirty="0"/>
          </a:p>
        </p:txBody>
      </p:sp>
      <p:sp>
        <p:nvSpPr>
          <p:cNvPr id="6" name="Slide Number Placeholder 5"/>
          <p:cNvSpPr>
            <a:spLocks noGrp="1"/>
          </p:cNvSpPr>
          <p:nvPr>
            <p:ph type="sldNum" sz="quarter" idx="12"/>
          </p:nvPr>
        </p:nvSpPr>
        <p:spPr/>
        <p:txBody>
          <a:bodyPr/>
          <a:lstStyle/>
          <a:p>
            <a:fld id="{D79C080D-C287-434F-A861-A3C9319261B4}" type="slidenum">
              <a:rPr lang="en-US" smtClean="0"/>
              <a:pPr/>
              <a:t>16</a:t>
            </a:fld>
            <a:endParaRPr lang="en-US"/>
          </a:p>
        </p:txBody>
      </p:sp>
      <p:sp>
        <p:nvSpPr>
          <p:cNvPr id="8" name="Date Placeholder 7"/>
          <p:cNvSpPr>
            <a:spLocks noGrp="1"/>
          </p:cNvSpPr>
          <p:nvPr>
            <p:ph type="dt" sz="half" idx="10"/>
          </p:nvPr>
        </p:nvSpPr>
        <p:spPr/>
        <p:txBody>
          <a:bodyPr/>
          <a:lstStyle/>
          <a:p>
            <a:fld id="{B72178FC-1D67-C34B-8B50-4BEA44926C3A}" type="datetime1">
              <a:rPr lang="en-US" smtClean="0"/>
              <a:pPr/>
              <a:t>6/18/09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Multi-class Population Model</a:t>
            </a:r>
            <a:endParaRPr lang="en-US" dirty="0"/>
          </a:p>
        </p:txBody>
      </p:sp>
      <p:sp>
        <p:nvSpPr>
          <p:cNvPr id="3" name="Content Placeholder 2"/>
          <p:cNvSpPr>
            <a:spLocks noGrp="1"/>
          </p:cNvSpPr>
          <p:nvPr>
            <p:ph sz="quarter" idx="1"/>
          </p:nvPr>
        </p:nvSpPr>
        <p:spPr/>
        <p:txBody>
          <a:bodyPr>
            <a:normAutofit/>
          </a:bodyPr>
          <a:lstStyle/>
          <a:p>
            <a:r>
              <a:rPr lang="en-US" dirty="0" smtClean="0"/>
              <a:t>Previous model fails to capture diurnal pattern</a:t>
            </a:r>
          </a:p>
          <a:p>
            <a:pPr lvl="1"/>
            <a:r>
              <a:rPr lang="en-US" dirty="0" smtClean="0"/>
              <a:t>Users regularly change interest during time of day?</a:t>
            </a:r>
          </a:p>
          <a:p>
            <a:pPr lvl="1"/>
            <a:r>
              <a:rPr lang="en-US" dirty="0" smtClean="0"/>
              <a:t>Users with different interest tend to watch TV at different time of day?</a:t>
            </a:r>
          </a:p>
          <a:p>
            <a:r>
              <a:rPr lang="en-US" dirty="0" smtClean="0"/>
              <a:t>Basic idea: subgroups (multi-class population)</a:t>
            </a:r>
          </a:p>
          <a:p>
            <a:pPr marL="777240" lvl="1" indent="-457200"/>
            <a:r>
              <a:rPr lang="en-US" dirty="0" smtClean="0"/>
              <a:t>How to classify the users? </a:t>
            </a:r>
          </a:p>
          <a:p>
            <a:pPr marL="777240" lvl="1" indent="-457200"/>
            <a:r>
              <a:rPr lang="en-US" dirty="0" smtClean="0"/>
              <a:t>How to select desired grouping method?</a:t>
            </a:r>
          </a:p>
          <a:p>
            <a:pPr marL="1051560" lvl="2" indent="-457200"/>
            <a:r>
              <a:rPr lang="en-US" dirty="0" smtClean="0"/>
              <a:t>Explain diurnal patterns</a:t>
            </a:r>
          </a:p>
          <a:p>
            <a:pPr marL="1051560" lvl="2" indent="-457200"/>
            <a:r>
              <a:rPr lang="en-US" dirty="0" smtClean="0"/>
              <a:t>Integrated to our model </a:t>
            </a:r>
          </a:p>
          <a:p>
            <a:pPr marL="777240" lvl="1" indent="-457200"/>
            <a:r>
              <a:rPr lang="en-US" dirty="0" smtClean="0"/>
              <a:t>How to use multi-class population to extend the model? </a:t>
            </a:r>
          </a:p>
          <a:p>
            <a:pPr marL="777240" lvl="1" indent="-457200">
              <a:buFont typeface="+mj-lt"/>
              <a:buAutoNum type="arabicParenR"/>
            </a:pPr>
            <a:endParaRPr lang="en-US" dirty="0" smtClean="0"/>
          </a:p>
          <a:p>
            <a:pPr marL="777240" lvl="1" indent="-457200">
              <a:buFont typeface="+mj-lt"/>
              <a:buAutoNum type="arabicParenR"/>
            </a:pPr>
            <a:endParaRPr lang="en-US" dirty="0"/>
          </a:p>
        </p:txBody>
      </p:sp>
      <p:sp>
        <p:nvSpPr>
          <p:cNvPr id="4" name="Slide Number Placeholder 3"/>
          <p:cNvSpPr>
            <a:spLocks noGrp="1"/>
          </p:cNvSpPr>
          <p:nvPr>
            <p:ph type="sldNum" sz="quarter" idx="12"/>
          </p:nvPr>
        </p:nvSpPr>
        <p:spPr/>
        <p:txBody>
          <a:bodyPr/>
          <a:lstStyle/>
          <a:p>
            <a:fld id="{D79C080D-C287-434F-A861-A3C9319261B4}" type="slidenum">
              <a:rPr lang="en-US" smtClean="0"/>
              <a:pPr/>
              <a:t>17</a:t>
            </a:fld>
            <a:endParaRPr lang="en-US"/>
          </a:p>
        </p:txBody>
      </p:sp>
      <p:sp>
        <p:nvSpPr>
          <p:cNvPr id="5" name="Date Placeholder 4"/>
          <p:cNvSpPr>
            <a:spLocks noGrp="1"/>
          </p:cNvSpPr>
          <p:nvPr>
            <p:ph type="dt" sz="half" idx="10"/>
          </p:nvPr>
        </p:nvSpPr>
        <p:spPr/>
        <p:txBody>
          <a:bodyPr/>
          <a:lstStyle/>
          <a:p>
            <a:fld id="{573A12C8-7A7D-0347-8B69-2FE131679246}" type="datetime1">
              <a:rPr lang="en-US" smtClean="0"/>
              <a:pPr/>
              <a:t>6/18/09</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Desired Group Method</a:t>
            </a:r>
            <a:endParaRPr lang="en-US" dirty="0"/>
          </a:p>
        </p:txBody>
      </p:sp>
      <p:sp>
        <p:nvSpPr>
          <p:cNvPr id="3" name="Content Placeholder 2"/>
          <p:cNvSpPr>
            <a:spLocks noGrp="1"/>
          </p:cNvSpPr>
          <p:nvPr>
            <p:ph sz="quarter" idx="1"/>
          </p:nvPr>
        </p:nvSpPr>
        <p:spPr/>
        <p:txBody>
          <a:bodyPr/>
          <a:lstStyle/>
          <a:p>
            <a:r>
              <a:rPr lang="en-US" dirty="0" smtClean="0"/>
              <a:t>WT-D (daily watching time)</a:t>
            </a:r>
          </a:p>
          <a:p>
            <a:pPr lvl="1"/>
            <a:r>
              <a:rPr lang="en-US" dirty="0" smtClean="0"/>
              <a:t>Heavy-watchers (&gt;12 hours) light-watchers (&lt;2 hours) and medium-watchers</a:t>
            </a:r>
          </a:p>
          <a:p>
            <a:pPr>
              <a:buNone/>
            </a:pPr>
            <a:endParaRPr lang="en-US" dirty="0" smtClean="0"/>
          </a:p>
          <a:p>
            <a:pPr lvl="1"/>
            <a:r>
              <a:rPr lang="en-US" dirty="0" smtClean="0"/>
              <a:t>Distinct channel preference between sub-groups</a:t>
            </a:r>
          </a:p>
          <a:p>
            <a:pPr lvl="1"/>
            <a:endParaRPr lang="en-US" dirty="0" smtClean="0"/>
          </a:p>
          <a:p>
            <a:pPr lvl="1"/>
            <a:endParaRPr lang="en-US" dirty="0" smtClean="0"/>
          </a:p>
          <a:p>
            <a:pPr lvl="1"/>
            <a:endParaRPr lang="en-US" dirty="0" smtClean="0"/>
          </a:p>
          <a:p>
            <a:pPr lvl="1"/>
            <a:endParaRPr lang="en-US" dirty="0" smtClean="0"/>
          </a:p>
          <a:p>
            <a:pPr lvl="1">
              <a:buNone/>
            </a:pPr>
            <a:endParaRPr lang="en-US" dirty="0" smtClean="0"/>
          </a:p>
          <a:p>
            <a:pPr lvl="1"/>
            <a:r>
              <a:rPr lang="en-US" dirty="0" smtClean="0"/>
              <a:t>User-to-group affiliation stable over time.</a:t>
            </a:r>
          </a:p>
          <a:p>
            <a:pPr lvl="1"/>
            <a:endParaRPr lang="en-US" dirty="0" smtClean="0"/>
          </a:p>
          <a:p>
            <a:pPr lvl="1"/>
            <a:endParaRPr lang="en-US" dirty="0" smtClean="0"/>
          </a:p>
          <a:p>
            <a:pPr lvl="1"/>
            <a:endParaRPr lang="en-US" dirty="0"/>
          </a:p>
        </p:txBody>
      </p:sp>
      <p:pic>
        <p:nvPicPr>
          <p:cNvPr id="6" name="Picture 5"/>
          <p:cNvPicPr>
            <a:picLocks noChangeAspect="1"/>
          </p:cNvPicPr>
          <p:nvPr/>
        </p:nvPicPr>
        <p:blipFill>
          <a:blip r:embed="rId3"/>
          <a:stretch>
            <a:fillRect/>
          </a:stretch>
        </p:blipFill>
        <p:spPr>
          <a:xfrm>
            <a:off x="228600" y="3259654"/>
            <a:ext cx="8801100" cy="1845746"/>
          </a:xfrm>
          <a:prstGeom prst="rect">
            <a:avLst/>
          </a:prstGeom>
        </p:spPr>
      </p:pic>
      <p:sp>
        <p:nvSpPr>
          <p:cNvPr id="8" name="Oval 7"/>
          <p:cNvSpPr/>
          <p:nvPr/>
        </p:nvSpPr>
        <p:spPr>
          <a:xfrm>
            <a:off x="2667000" y="4343400"/>
            <a:ext cx="609600" cy="228600"/>
          </a:xfrm>
          <a:prstGeom prst="ellipse">
            <a:avLst/>
          </a:prstGeom>
          <a:solidFill>
            <a:schemeClr val="accent1">
              <a:alpha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2133600" y="4114800"/>
            <a:ext cx="609600" cy="228600"/>
          </a:xfrm>
          <a:prstGeom prst="ellipse">
            <a:avLst/>
          </a:prstGeom>
          <a:solidFill>
            <a:schemeClr val="accent1">
              <a:alpha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D79C080D-C287-434F-A861-A3C9319261B4}" type="slidenum">
              <a:rPr lang="en-US" smtClean="0"/>
              <a:pPr/>
              <a:t>18</a:t>
            </a:fld>
            <a:endParaRPr lang="en-US"/>
          </a:p>
        </p:txBody>
      </p:sp>
      <p:sp>
        <p:nvSpPr>
          <p:cNvPr id="10" name="Date Placeholder 9"/>
          <p:cNvSpPr>
            <a:spLocks noGrp="1"/>
          </p:cNvSpPr>
          <p:nvPr>
            <p:ph type="dt" sz="half" idx="10"/>
          </p:nvPr>
        </p:nvSpPr>
        <p:spPr/>
        <p:txBody>
          <a:bodyPr/>
          <a:lstStyle/>
          <a:p>
            <a:fld id="{8FDB622C-7260-0747-8D82-4C4D697A5809}" type="datetime1">
              <a:rPr lang="en-US" smtClean="0"/>
              <a:pPr/>
              <a:t>6/18/09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WT-D Can Explain Dynamics</a:t>
            </a:r>
            <a:endParaRPr lang="en-US" dirty="0"/>
          </a:p>
        </p:txBody>
      </p:sp>
      <p:sp>
        <p:nvSpPr>
          <p:cNvPr id="3" name="Content Placeholder 2"/>
          <p:cNvSpPr>
            <a:spLocks noGrp="1"/>
          </p:cNvSpPr>
          <p:nvPr>
            <p:ph sz="quarter"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1219200" y="1219200"/>
            <a:ext cx="7253050" cy="3048000"/>
          </a:xfrm>
          <a:prstGeom prst="rect">
            <a:avLst/>
          </a:prstGeom>
        </p:spPr>
      </p:pic>
      <p:pic>
        <p:nvPicPr>
          <p:cNvPr id="5" name="Picture 4"/>
          <p:cNvPicPr>
            <a:picLocks noChangeAspect="1"/>
          </p:cNvPicPr>
          <p:nvPr/>
        </p:nvPicPr>
        <p:blipFill>
          <a:blip r:embed="rId4"/>
          <a:stretch>
            <a:fillRect/>
          </a:stretch>
        </p:blipFill>
        <p:spPr>
          <a:xfrm>
            <a:off x="1447800" y="4267200"/>
            <a:ext cx="7024450" cy="2454211"/>
          </a:xfrm>
          <a:prstGeom prst="rect">
            <a:avLst/>
          </a:prstGeom>
        </p:spPr>
      </p:pic>
      <p:sp>
        <p:nvSpPr>
          <p:cNvPr id="6" name="Slide Number Placeholder 5"/>
          <p:cNvSpPr>
            <a:spLocks noGrp="1"/>
          </p:cNvSpPr>
          <p:nvPr>
            <p:ph type="sldNum" sz="quarter" idx="12"/>
          </p:nvPr>
        </p:nvSpPr>
        <p:spPr/>
        <p:txBody>
          <a:bodyPr/>
          <a:lstStyle/>
          <a:p>
            <a:fld id="{D79C080D-C287-434F-A861-A3C9319261B4}" type="slidenum">
              <a:rPr lang="en-US" smtClean="0"/>
              <a:pPr/>
              <a:t>19</a:t>
            </a:fld>
            <a:endParaRPr lang="en-US"/>
          </a:p>
        </p:txBody>
      </p:sp>
      <p:sp>
        <p:nvSpPr>
          <p:cNvPr id="7" name="Date Placeholder 6"/>
          <p:cNvSpPr>
            <a:spLocks noGrp="1"/>
          </p:cNvSpPr>
          <p:nvPr>
            <p:ph type="dt" sz="half" idx="10"/>
          </p:nvPr>
        </p:nvSpPr>
        <p:spPr/>
        <p:txBody>
          <a:bodyPr/>
          <a:lstStyle/>
          <a:p>
            <a:fld id="{D01727B5-DCDD-094F-8518-3BA8352377F2}" type="datetime1">
              <a:rPr lang="en-US" smtClean="0"/>
              <a:pPr/>
              <a:t>6/18/09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WD-T can Extend the Model</a:t>
            </a:r>
            <a:endParaRPr lang="en-US" dirty="0"/>
          </a:p>
        </p:txBody>
      </p:sp>
      <p:sp>
        <p:nvSpPr>
          <p:cNvPr id="5" name="Content Placeholder 4"/>
          <p:cNvSpPr>
            <a:spLocks noGrp="1"/>
          </p:cNvSpPr>
          <p:nvPr>
            <p:ph sz="quarter" idx="1"/>
          </p:nvPr>
        </p:nvSpPr>
        <p:spPr>
          <a:xfrm>
            <a:off x="457200" y="1219200"/>
            <a:ext cx="8229600" cy="4937760"/>
          </a:xfrm>
        </p:spPr>
        <p:txBody>
          <a:bodyPr/>
          <a:lstStyle/>
          <a:p>
            <a:r>
              <a:rPr lang="en-US" dirty="0" smtClean="0"/>
              <a:t>Multi-class population model</a:t>
            </a:r>
          </a:p>
          <a:p>
            <a:pPr lvl="1"/>
            <a:r>
              <a:rPr lang="en-US" dirty="0" smtClean="0"/>
              <a:t>Derive the popularity of </a:t>
            </a:r>
            <a:r>
              <a:rPr lang="en-US" i="1" dirty="0" err="1" smtClean="0"/>
              <a:t>i</a:t>
            </a:r>
            <a:r>
              <a:rPr lang="en-US" dirty="0" err="1" smtClean="0"/>
              <a:t>th</a:t>
            </a:r>
            <a:r>
              <a:rPr lang="en-US" dirty="0" smtClean="0"/>
              <a:t> channel based on </a:t>
            </a:r>
            <a:r>
              <a:rPr lang="en-US" i="1" dirty="0" err="1" smtClean="0"/>
              <a:t>i</a:t>
            </a:r>
            <a:r>
              <a:rPr lang="en-US" dirty="0" err="1" smtClean="0"/>
              <a:t>th</a:t>
            </a:r>
            <a:r>
              <a:rPr lang="en-US" dirty="0" smtClean="0"/>
              <a:t> channel, </a:t>
            </a:r>
            <a:r>
              <a:rPr lang="en-US" i="1" dirty="0" err="1" smtClean="0"/>
              <a:t>j</a:t>
            </a:r>
            <a:r>
              <a:rPr lang="en-US" dirty="0" err="1" smtClean="0"/>
              <a:t>th</a:t>
            </a:r>
            <a:r>
              <a:rPr lang="en-US" dirty="0" smtClean="0"/>
              <a:t> subgroup</a:t>
            </a:r>
          </a:p>
          <a:p>
            <a:endParaRPr lang="en-US" dirty="0" smtClean="0"/>
          </a:p>
          <a:p>
            <a:endParaRPr lang="en-US" dirty="0" smtClean="0"/>
          </a:p>
          <a:p>
            <a:endParaRPr lang="en-US" dirty="0"/>
          </a:p>
        </p:txBody>
      </p:sp>
      <p:pic>
        <p:nvPicPr>
          <p:cNvPr id="7" name="Picture 6"/>
          <p:cNvPicPr>
            <a:picLocks noChangeAspect="1"/>
          </p:cNvPicPr>
          <p:nvPr/>
        </p:nvPicPr>
        <p:blipFill>
          <a:blip r:embed="rId3"/>
          <a:stretch>
            <a:fillRect/>
          </a:stretch>
        </p:blipFill>
        <p:spPr>
          <a:xfrm>
            <a:off x="2667000" y="2517278"/>
            <a:ext cx="2451100" cy="756644"/>
          </a:xfrm>
          <a:prstGeom prst="rect">
            <a:avLst/>
          </a:prstGeom>
        </p:spPr>
      </p:pic>
      <p:pic>
        <p:nvPicPr>
          <p:cNvPr id="8" name="Picture 7"/>
          <p:cNvPicPr>
            <a:picLocks noChangeAspect="1"/>
          </p:cNvPicPr>
          <p:nvPr/>
        </p:nvPicPr>
        <p:blipFill>
          <a:blip r:embed="rId4"/>
          <a:stretch>
            <a:fillRect/>
          </a:stretch>
        </p:blipFill>
        <p:spPr>
          <a:xfrm>
            <a:off x="0" y="1219200"/>
            <a:ext cx="8823967" cy="5028565"/>
          </a:xfrm>
          <a:prstGeom prst="rect">
            <a:avLst/>
          </a:prstGeom>
        </p:spPr>
      </p:pic>
      <p:pic>
        <p:nvPicPr>
          <p:cNvPr id="6" name="Picture 5"/>
          <p:cNvPicPr>
            <a:picLocks noChangeAspect="1"/>
          </p:cNvPicPr>
          <p:nvPr/>
        </p:nvPicPr>
        <p:blipFill>
          <a:blip r:embed="rId5"/>
          <a:stretch>
            <a:fillRect/>
          </a:stretch>
        </p:blipFill>
        <p:spPr>
          <a:xfrm>
            <a:off x="-228600" y="1219200"/>
            <a:ext cx="9652771" cy="5106035"/>
          </a:xfrm>
          <a:prstGeom prst="rect">
            <a:avLst/>
          </a:prstGeom>
        </p:spPr>
      </p:pic>
      <p:sp>
        <p:nvSpPr>
          <p:cNvPr id="9" name="Slide Number Placeholder 8"/>
          <p:cNvSpPr>
            <a:spLocks noGrp="1"/>
          </p:cNvSpPr>
          <p:nvPr>
            <p:ph type="sldNum" sz="quarter" idx="12"/>
          </p:nvPr>
        </p:nvSpPr>
        <p:spPr/>
        <p:txBody>
          <a:bodyPr/>
          <a:lstStyle/>
          <a:p>
            <a:fld id="{D79C080D-C287-434F-A861-A3C9319261B4}" type="slidenum">
              <a:rPr lang="en-US" smtClean="0"/>
              <a:pPr/>
              <a:t>20</a:t>
            </a:fld>
            <a:endParaRPr lang="en-US"/>
          </a:p>
        </p:txBody>
      </p:sp>
      <p:sp>
        <p:nvSpPr>
          <p:cNvPr id="10" name="Date Placeholder 9"/>
          <p:cNvSpPr>
            <a:spLocks noGrp="1"/>
          </p:cNvSpPr>
          <p:nvPr>
            <p:ph type="dt" sz="half" idx="10"/>
          </p:nvPr>
        </p:nvSpPr>
        <p:spPr/>
        <p:txBody>
          <a:bodyPr/>
          <a:lstStyle/>
          <a:p>
            <a:fld id="{BEEEB4BC-57F4-3546-B34A-23811CBC79D3}" type="datetime1">
              <a:rPr lang="en-US" smtClean="0"/>
              <a:pPr/>
              <a:t>6/18/09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normAutofit/>
          </a:bodyPr>
          <a:lstStyle/>
          <a:p>
            <a:r>
              <a:rPr lang="en-US" dirty="0" smtClean="0"/>
              <a:t>Measure and model channel popularity</a:t>
            </a:r>
          </a:p>
          <a:p>
            <a:r>
              <a:rPr lang="en-US" dirty="0" smtClean="0"/>
              <a:t>Model  popularity distribution and dynamics</a:t>
            </a:r>
          </a:p>
          <a:p>
            <a:pPr lvl="1"/>
            <a:r>
              <a:rPr lang="en-US" dirty="0" err="1" smtClean="0"/>
              <a:t>Zipf</a:t>
            </a:r>
            <a:r>
              <a:rPr lang="en-US" dirty="0" smtClean="0"/>
              <a:t>-like </a:t>
            </a:r>
          </a:p>
          <a:p>
            <a:pPr lvl="1"/>
            <a:r>
              <a:rPr lang="en-US" dirty="0" smtClean="0"/>
              <a:t>Mean reversion process</a:t>
            </a:r>
          </a:p>
          <a:p>
            <a:r>
              <a:rPr lang="en-US" dirty="0" smtClean="0"/>
              <a:t>Multi-class study </a:t>
            </a:r>
          </a:p>
          <a:p>
            <a:pPr lvl="1"/>
            <a:r>
              <a:rPr lang="en-US" dirty="0" smtClean="0"/>
              <a:t>Develop a method for identifying groups of users</a:t>
            </a:r>
          </a:p>
          <a:p>
            <a:pPr lvl="1"/>
            <a:r>
              <a:rPr lang="en-US" dirty="0" smtClean="0"/>
              <a:t>Combine this grouping and the change of population mix to obtain a multi-class population model. </a:t>
            </a:r>
            <a:endParaRPr lang="en-US" dirty="0"/>
          </a:p>
        </p:txBody>
      </p:sp>
      <p:sp>
        <p:nvSpPr>
          <p:cNvPr id="4" name="Slide Number Placeholder 3"/>
          <p:cNvSpPr>
            <a:spLocks noGrp="1"/>
          </p:cNvSpPr>
          <p:nvPr>
            <p:ph type="sldNum" sz="quarter" idx="12"/>
          </p:nvPr>
        </p:nvSpPr>
        <p:spPr/>
        <p:txBody>
          <a:bodyPr/>
          <a:lstStyle/>
          <a:p>
            <a:fld id="{D79C080D-C287-434F-A861-A3C9319261B4}" type="slidenum">
              <a:rPr lang="en-US" smtClean="0"/>
              <a:pPr/>
              <a:t>21</a:t>
            </a:fld>
            <a:endParaRPr lang="en-US"/>
          </a:p>
        </p:txBody>
      </p:sp>
      <p:sp>
        <p:nvSpPr>
          <p:cNvPr id="5" name="Date Placeholder 4"/>
          <p:cNvSpPr>
            <a:spLocks noGrp="1"/>
          </p:cNvSpPr>
          <p:nvPr>
            <p:ph type="dt" sz="half" idx="10"/>
          </p:nvPr>
        </p:nvSpPr>
        <p:spPr/>
        <p:txBody>
          <a:bodyPr/>
          <a:lstStyle/>
          <a:p>
            <a:fld id="{A43AD06D-F11B-C24F-9123-AEF46E641658}" type="datetime1">
              <a:rPr lang="en-US" smtClean="0"/>
              <a:pPr/>
              <a:t>6/18/09</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sz="4800" dirty="0" smtClean="0"/>
              <a:t>Thank you!</a:t>
            </a:r>
          </a:p>
          <a:p>
            <a:r>
              <a:rPr lang="en-US" sz="4800" dirty="0" smtClean="0"/>
              <a:t>Questions?</a:t>
            </a:r>
            <a:endParaRPr lang="en-US" sz="4800" dirty="0"/>
          </a:p>
        </p:txBody>
      </p:sp>
      <p:sp>
        <p:nvSpPr>
          <p:cNvPr id="4" name="Slide Number Placeholder 3"/>
          <p:cNvSpPr>
            <a:spLocks noGrp="1"/>
          </p:cNvSpPr>
          <p:nvPr>
            <p:ph type="sldNum" sz="quarter" idx="12"/>
          </p:nvPr>
        </p:nvSpPr>
        <p:spPr/>
        <p:txBody>
          <a:bodyPr/>
          <a:lstStyle/>
          <a:p>
            <a:fld id="{D79C080D-C287-434F-A861-A3C9319261B4}" type="slidenum">
              <a:rPr lang="en-US" smtClean="0"/>
              <a:pPr/>
              <a:t>22</a:t>
            </a:fld>
            <a:endParaRPr lang="en-US"/>
          </a:p>
        </p:txBody>
      </p:sp>
      <p:sp>
        <p:nvSpPr>
          <p:cNvPr id="5" name="Date Placeholder 4"/>
          <p:cNvSpPr>
            <a:spLocks noGrp="1"/>
          </p:cNvSpPr>
          <p:nvPr>
            <p:ph type="dt" sz="half" idx="10"/>
          </p:nvPr>
        </p:nvSpPr>
        <p:spPr/>
        <p:txBody>
          <a:bodyPr/>
          <a:lstStyle/>
          <a:p>
            <a:fld id="{37F888E1-6E1B-9244-BA12-F6F853A85462}" type="datetime1">
              <a:rPr lang="en-US" smtClean="0"/>
              <a:pPr/>
              <a:t>6/18/09</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ＭＳ 明朝"/>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Origin.thmx</Template>
  <TotalTime>3031</TotalTime>
  <Words>3653</Words>
  <Application>Microsoft Macintosh PowerPoint</Application>
  <PresentationFormat>On-screen Show (4:3)</PresentationFormat>
  <Paragraphs>433</Paragraphs>
  <Slides>22</Slides>
  <Notes>21</Notes>
  <HiddenSlides>0</HiddenSlides>
  <MMClips>0</MMClips>
  <ScaleCrop>false</ScaleCrop>
  <HeadingPairs>
    <vt:vector size="4" baseType="variant">
      <vt:variant>
        <vt:lpstr>Design Template</vt:lpstr>
      </vt:variant>
      <vt:variant>
        <vt:i4>1</vt:i4>
      </vt:variant>
      <vt:variant>
        <vt:lpstr>Slide Titles</vt:lpstr>
      </vt:variant>
      <vt:variant>
        <vt:i4>22</vt:i4>
      </vt:variant>
    </vt:vector>
  </HeadingPairs>
  <TitlesOfParts>
    <vt:vector size="23" baseType="lpstr">
      <vt:lpstr>Origin</vt:lpstr>
      <vt:lpstr>Modeling Channel Popularity Dynamics in a Large IPTV System</vt:lpstr>
      <vt:lpstr>Motivation</vt:lpstr>
      <vt:lpstr>Roadmap </vt:lpstr>
      <vt:lpstr>IPTV Architecture Overview</vt:lpstr>
      <vt:lpstr>Data Set </vt:lpstr>
      <vt:lpstr>Two Metrics </vt:lpstr>
      <vt:lpstr>How Skewed -- Distribution of Channel Popularity</vt:lpstr>
      <vt:lpstr>   Strong Correlation between Channel Accesses and Channel Dwell Time</vt:lpstr>
      <vt:lpstr>How Stable -- Time Series Analysis</vt:lpstr>
      <vt:lpstr>Time Series Analysis (cont.)</vt:lpstr>
      <vt:lpstr>Multi-scale Property of Channel Popularity Similarity</vt:lpstr>
      <vt:lpstr>Modeling Channel Popularity Distribution</vt:lpstr>
      <vt:lpstr>Modeling Popularity Dynamics</vt:lpstr>
      <vt:lpstr>Modeling Popularity Dynamics (cont.)</vt:lpstr>
      <vt:lpstr>Modeling Dynamics -- Validation</vt:lpstr>
      <vt:lpstr>Modeling Dynamics – Validation (cont.)</vt:lpstr>
      <vt:lpstr>Multi-class Population Model</vt:lpstr>
      <vt:lpstr>Desired Group Method</vt:lpstr>
      <vt:lpstr>WT-D Can Explain Dynamics</vt:lpstr>
      <vt:lpstr>WD-T can Extend the Model</vt:lpstr>
      <vt:lpstr>Conclusion </vt:lpstr>
      <vt:lpstr>Slide 22</vt:lpstr>
    </vt:vector>
  </TitlesOfParts>
  <Company>Georgia Tech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Channel Popularity Dynamics in a Large IPTV System</dc:title>
  <dc:creator>Tongqing Qiu</dc:creator>
  <cp:lastModifiedBy>Tongqing Qiu</cp:lastModifiedBy>
  <cp:revision>359</cp:revision>
  <dcterms:created xsi:type="dcterms:W3CDTF">2009-06-18T15:42:42Z</dcterms:created>
  <dcterms:modified xsi:type="dcterms:W3CDTF">2009-06-18T20:21:30Z</dcterms:modified>
</cp:coreProperties>
</file>